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7" r:id="rId4"/>
    <p:sldId id="268" r:id="rId5"/>
    <p:sldId id="281" r:id="rId6"/>
    <p:sldId id="283" r:id="rId7"/>
    <p:sldId id="267" r:id="rId8"/>
    <p:sldId id="271" r:id="rId9"/>
    <p:sldId id="275" r:id="rId10"/>
    <p:sldId id="269" r:id="rId11"/>
    <p:sldId id="273" r:id="rId12"/>
    <p:sldId id="274" r:id="rId13"/>
    <p:sldId id="257" r:id="rId14"/>
    <p:sldId id="272" r:id="rId15"/>
    <p:sldId id="279" r:id="rId16"/>
    <p:sldId id="282" r:id="rId17"/>
    <p:sldId id="265" r:id="rId18"/>
    <p:sldId id="260" r:id="rId19"/>
    <p:sldId id="261" r:id="rId20"/>
    <p:sldId id="262" r:id="rId21"/>
    <p:sldId id="278" r:id="rId22"/>
    <p:sldId id="263" r:id="rId23"/>
    <p:sldId id="258" r:id="rId24"/>
    <p:sldId id="287" r:id="rId25"/>
    <p:sldId id="284" r:id="rId26"/>
    <p:sldId id="286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>
        <p:scale>
          <a:sx n="86" d="100"/>
          <a:sy n="86" d="100"/>
        </p:scale>
        <p:origin x="48" y="4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徐師庸" userId="21306c9f-4097-4ed3-bea4-e55cbb9807c5" providerId="ADAL" clId="{D5D4F57D-C6B5-4FDC-8CEF-E8438F44370F}"/>
    <pc:docChg chg="modSld">
      <pc:chgData name="徐師庸" userId="21306c9f-4097-4ed3-bea4-e55cbb9807c5" providerId="ADAL" clId="{D5D4F57D-C6B5-4FDC-8CEF-E8438F44370F}" dt="2021-06-01T01:48:50.071" v="0" actId="1076"/>
      <pc:docMkLst>
        <pc:docMk/>
      </pc:docMkLst>
      <pc:sldChg chg="modSp mod">
        <pc:chgData name="徐師庸" userId="21306c9f-4097-4ed3-bea4-e55cbb9807c5" providerId="ADAL" clId="{D5D4F57D-C6B5-4FDC-8CEF-E8438F44370F}" dt="2021-06-01T01:48:50.071" v="0" actId="1076"/>
        <pc:sldMkLst>
          <pc:docMk/>
          <pc:sldMk cId="3819023611" sldId="260"/>
        </pc:sldMkLst>
        <pc:cxnChg chg="mod">
          <ac:chgData name="徐師庸" userId="21306c9f-4097-4ed3-bea4-e55cbb9807c5" providerId="ADAL" clId="{D5D4F57D-C6B5-4FDC-8CEF-E8438F44370F}" dt="2021-06-01T01:48:50.071" v="0" actId="1076"/>
          <ac:cxnSpMkLst>
            <pc:docMk/>
            <pc:sldMk cId="3819023611" sldId="260"/>
            <ac:cxnSpMk id="46" creationId="{373B6EDB-3FD9-4C0D-9026-44FE88FD9D1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F8EA4C-36BF-4FA9-9853-37D87F736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03EDE48-0799-455E-9A5A-28658B3C4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44A916-26CB-4780-B168-73689AAB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E3F5C7-DF28-48E4-8A6D-D3285E49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A4CC1B-DDE8-4348-BF22-B365D041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22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B8859-F0E3-4C84-881B-5672C7A4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77BFDEE-267E-44D9-92A3-FFB24AEE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EA5089-458B-4119-997F-37797DA3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00583D-1A4B-40D7-AD45-E046742C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E8536C-A9D1-4F76-A565-29892218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82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743DEB3-FE61-4237-8043-1E6F45A04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232BD7-11B6-454E-9E4A-4594B9129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52CE9B-9C9D-442E-9AE0-B7459A9C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3662FC-AFCD-415A-846B-1DC2D87B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44B47E-2356-425A-9020-EEF165CC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25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B02701-EAF9-450D-B329-1D15B3C1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6E354D-39B4-4392-A42A-9384B0379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05BD93-5A52-4D53-9286-3EEFCBEE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E1B0DB-713B-4A3C-8B05-02B4A99C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D59E66-9A7F-42ED-B4A6-CE89E58A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0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258A68-EE53-4C3C-ABD6-4DE03A19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9C95E3-8B4B-4032-A9CF-931AFB685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27D290-BB09-44C2-B1E4-67EED5DC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E07C72-864D-4956-B372-1AFEED31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45F4FE-6CBD-4C56-992B-2B58A777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00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42244A-221A-4D75-9CAB-A64D7213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0F97C2-EA3F-4F93-8479-BC676402F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FAF6FA0-F6F1-4977-8260-9F7BF8F05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34E239-942F-4608-8DCD-50C5DDB1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64658F-CE8A-40A2-8C41-58D35E85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CB9A1F-9F0D-4947-9434-6A41065F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26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0C2336-1DCF-47BD-B8E0-960D67FD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D10AA4-16FD-4B3A-80C1-B1A05BB7B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37BA19-A74F-48D3-8BDF-E425268C3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35C3603-6D5A-4D67-9D2D-22E86FA6C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A530FA5-E6B9-4615-9CE7-02F5C13CF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8E976C5-696D-4E81-8EAD-0D57634B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10E2247-B5C3-4996-AFDB-7CDD1E1D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8B51BF6-346C-4D30-9E3F-B0403AAF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24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C4916-ABF2-43D4-B5CE-8196AA6E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FD0F3FD-8B44-46C0-B2A9-0C4115A3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8562088-C71A-45FD-AD24-DE50DE82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3F47D1-B1DF-451D-8326-1500E3B4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6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2B08375-E3EF-4F42-BF9E-A4340BA7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76B1337-CB47-4D76-9865-5C713304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F506B5-39D1-49C8-9602-AF574464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6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4A4925-B9BA-4F69-8D56-01172E66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56F61A-AC05-4EE1-8F86-61D8D992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7E539E-8639-463B-A46E-FDC7CAA7C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36766B-E003-41A8-875F-D9F454D8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AC9B17-56F2-42BF-84E4-A747DDE8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D34698-D55B-4349-8A79-51C0F3E3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59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0F7078-D77A-4A42-8BE5-4037979A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BFCA259-B6BA-4CF8-9B4B-FB9620E2A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7942F8A-12CB-4756-BD6E-48611BF1D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74C5AD0-2E9F-44F0-ACD0-5A1CCF89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7FB1FE-4EFC-4AC3-966A-CF916EE9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078D36-BCF9-48E3-B59B-3028E143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44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C4AEB23-868D-488A-BF18-644D634B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49ADB3-E4B0-4A68-881B-C96F6E8B0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6ACF07-3FF2-48D0-A5B4-19C0257E9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38C3-4695-4C08-9099-E142F67EC957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580045-F318-4A5D-8E3C-1D9EB97B7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ABF230-E8E1-42AB-9893-1E97E3A69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FAFF-C2B4-44B2-A4AD-C44D1B27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89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14;&#31435;Kayhong@dawningtech.com.tw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862045-0735-4CAB-865D-85768A2A8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B2B</a:t>
            </a:r>
            <a:r>
              <a:rPr lang="zh-TW" altLang="en-US" dirty="0"/>
              <a:t>網站問題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6F5536-8FF1-495F-9ED7-6F73670DB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4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F8A8D007-FFAD-490C-B298-76B99E454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3" t="24153" r="20616" b="7104"/>
          <a:stretch/>
        </p:blipFill>
        <p:spPr>
          <a:xfrm>
            <a:off x="460947" y="2068642"/>
            <a:ext cx="6423285" cy="471440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1BB7751-5CBB-4796-A5DE-966408F7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產品頁面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CE3115-C6B7-4422-8584-6E918915E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927" y="5149120"/>
            <a:ext cx="4542019" cy="106430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000" dirty="0"/>
              <a:t>品牌</a:t>
            </a:r>
            <a:r>
              <a:rPr lang="en-US" altLang="zh-TW" sz="2000" dirty="0"/>
              <a:t>/</a:t>
            </a:r>
            <a:r>
              <a:rPr lang="zh-TW" altLang="en-US" sz="2000" dirty="0"/>
              <a:t>產品分類  沒有顯示對的內容</a:t>
            </a:r>
            <a:endParaRPr lang="en-US" altLang="zh-TW" sz="2000" dirty="0"/>
          </a:p>
          <a:p>
            <a:r>
              <a:rPr lang="zh-TW" altLang="en-US" sz="2000" dirty="0"/>
              <a:t>需再多顯示 中信局 組別</a:t>
            </a:r>
            <a:r>
              <a:rPr lang="en-US" altLang="zh-TW" sz="2000" dirty="0"/>
              <a:t>/</a:t>
            </a:r>
            <a:r>
              <a:rPr lang="zh-TW" altLang="en-US" sz="2000" dirty="0"/>
              <a:t>項次</a:t>
            </a:r>
            <a:endParaRPr lang="en-US" altLang="zh-TW" sz="2000" dirty="0"/>
          </a:p>
          <a:p>
            <a:r>
              <a:rPr lang="zh-TW" altLang="en-US" sz="2000" dirty="0"/>
              <a:t>滑鼠移到圖片上會不停閃爍</a:t>
            </a:r>
            <a:endParaRPr lang="en-US" altLang="zh-TW" sz="2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D331853-41A7-48B3-BFBD-6D3417DC72AA}"/>
              </a:ext>
            </a:extLst>
          </p:cNvPr>
          <p:cNvSpPr/>
          <p:nvPr/>
        </p:nvSpPr>
        <p:spPr>
          <a:xfrm>
            <a:off x="2300990" y="5448925"/>
            <a:ext cx="3365292" cy="149901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24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2BDE123-0489-4282-981B-9B4E0326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2" y="1986572"/>
            <a:ext cx="7672466" cy="359121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195550-C5F9-4A5E-B5AF-D45EA4DF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產品維護後台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D0B5D6-B304-4FDB-9D22-8A4F23240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831" y="4065268"/>
            <a:ext cx="3590144" cy="373308"/>
          </a:xfrm>
        </p:spPr>
        <p:txBody>
          <a:bodyPr>
            <a:normAutofit/>
          </a:bodyPr>
          <a:lstStyle/>
          <a:p>
            <a:r>
              <a:rPr lang="zh-TW" altLang="en-US" sz="1800" b="1" dirty="0"/>
              <a:t>點機型分類</a:t>
            </a:r>
            <a:r>
              <a:rPr lang="en-US" altLang="zh-TW" sz="1800" b="1" dirty="0"/>
              <a:t>,</a:t>
            </a:r>
            <a:r>
              <a:rPr lang="zh-TW" altLang="en-US" sz="1800" b="1" dirty="0"/>
              <a:t>但顯示為應用分類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BDE552A-2DD5-4D4C-88D2-50F92FD2B44B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1206708" y="4251922"/>
            <a:ext cx="577123" cy="329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36091BB-86B2-4930-9D99-6317246F4CA1}"/>
              </a:ext>
            </a:extLst>
          </p:cNvPr>
          <p:cNvCxnSpPr>
            <a:cxnSpLocks/>
          </p:cNvCxnSpPr>
          <p:nvPr/>
        </p:nvCxnSpPr>
        <p:spPr>
          <a:xfrm flipV="1">
            <a:off x="1978702" y="2405922"/>
            <a:ext cx="816964" cy="165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EDFBD64C-DE96-470D-B840-BD6D8BE3F467}"/>
              </a:ext>
            </a:extLst>
          </p:cNvPr>
          <p:cNvSpPr/>
          <p:nvPr/>
        </p:nvSpPr>
        <p:spPr>
          <a:xfrm>
            <a:off x="7607508" y="3024898"/>
            <a:ext cx="442210" cy="14552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語音泡泡: 圓角矩形 24">
            <a:extLst>
              <a:ext uri="{FF2B5EF4-FFF2-40B4-BE49-F238E27FC236}">
                <a16:creationId xmlns:a16="http://schemas.microsoft.com/office/drawing/2014/main" id="{25C2C050-9DD7-4837-A8A9-FCE6C556700D}"/>
              </a:ext>
            </a:extLst>
          </p:cNvPr>
          <p:cNvSpPr/>
          <p:nvPr/>
        </p:nvSpPr>
        <p:spPr>
          <a:xfrm>
            <a:off x="5651292" y="3782179"/>
            <a:ext cx="5786203" cy="2910929"/>
          </a:xfrm>
          <a:prstGeom prst="wedgeRoundRectCallout">
            <a:avLst>
              <a:gd name="adj1" fmla="val -12802"/>
              <a:gd name="adj2" fmla="val -71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B80A001-34BB-48C2-8E90-84961C640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0"/>
          <a:stretch/>
        </p:blipFill>
        <p:spPr>
          <a:xfrm>
            <a:off x="5967333" y="3928951"/>
            <a:ext cx="5154120" cy="266591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249AA2A7-B4A0-4ED6-A5F3-A8EF30ABCFCF}"/>
              </a:ext>
            </a:extLst>
          </p:cNvPr>
          <p:cNvSpPr/>
          <p:nvPr/>
        </p:nvSpPr>
        <p:spPr>
          <a:xfrm>
            <a:off x="6403298" y="4487490"/>
            <a:ext cx="4659444" cy="66163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D03F2302-6725-47C9-9BA7-69D59EA328A6}"/>
              </a:ext>
            </a:extLst>
          </p:cNvPr>
          <p:cNvSpPr txBox="1">
            <a:spLocks/>
          </p:cNvSpPr>
          <p:nvPr/>
        </p:nvSpPr>
        <p:spPr>
          <a:xfrm>
            <a:off x="7723680" y="4457100"/>
            <a:ext cx="3286594" cy="730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solidFill>
                  <a:srgbClr val="FF0000"/>
                </a:solidFill>
              </a:rPr>
              <a:t> </a:t>
            </a:r>
            <a:r>
              <a:rPr lang="zh-TW" altLang="en-US" sz="5600" b="1" dirty="0">
                <a:solidFill>
                  <a:srgbClr val="FF0000"/>
                </a:solidFill>
              </a:rPr>
              <a:t>在產品頁面未顯示</a:t>
            </a:r>
            <a:endParaRPr lang="en-US" altLang="zh-TW" sz="56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5600" b="1" dirty="0">
                <a:solidFill>
                  <a:srgbClr val="FF0000"/>
                </a:solidFill>
              </a:rPr>
              <a:t>應在產品維護</a:t>
            </a:r>
            <a:r>
              <a:rPr lang="en-US" altLang="zh-TW" sz="5600" b="1" dirty="0">
                <a:solidFill>
                  <a:srgbClr val="FF0000"/>
                </a:solidFill>
              </a:rPr>
              <a:t>/</a:t>
            </a:r>
            <a:r>
              <a:rPr lang="zh-TW" altLang="en-US" sz="5600" b="1" dirty="0">
                <a:solidFill>
                  <a:srgbClr val="FF0000"/>
                </a:solidFill>
              </a:rPr>
              <a:t>產品明細 的地方 </a:t>
            </a:r>
            <a:r>
              <a:rPr lang="en-US" altLang="zh-TW" sz="5600" b="1" dirty="0">
                <a:solidFill>
                  <a:srgbClr val="FF0000"/>
                </a:solidFill>
              </a:rPr>
              <a:t>(A)</a:t>
            </a:r>
            <a:r>
              <a:rPr lang="zh-TW" altLang="en-US" sz="5600" b="1" dirty="0">
                <a:solidFill>
                  <a:srgbClr val="FF0000"/>
                </a:solidFill>
              </a:rPr>
              <a:t>顯示</a:t>
            </a:r>
            <a:r>
              <a:rPr lang="en-US" altLang="zh-TW" sz="5600" b="1" dirty="0">
                <a:solidFill>
                  <a:srgbClr val="FF0000"/>
                </a:solidFill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5600" b="1" dirty="0">
                <a:solidFill>
                  <a:srgbClr val="FF0000"/>
                </a:solidFill>
              </a:rPr>
              <a:t>並可修改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00A864E-4480-423E-8FDD-C64B5ECBD922}"/>
              </a:ext>
            </a:extLst>
          </p:cNvPr>
          <p:cNvSpPr txBox="1"/>
          <p:nvPr/>
        </p:nvSpPr>
        <p:spPr>
          <a:xfrm>
            <a:off x="6775553" y="5504572"/>
            <a:ext cx="423472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</a:rPr>
              <a:t>應出現在產品維護內的欄位內供</a:t>
            </a:r>
            <a:r>
              <a:rPr lang="en-US" altLang="zh-TW" sz="1600" b="1" dirty="0">
                <a:solidFill>
                  <a:srgbClr val="FF0000"/>
                </a:solidFill>
              </a:rPr>
              <a:t>key</a:t>
            </a:r>
            <a:r>
              <a:rPr lang="zh-TW" altLang="en-US" sz="1600" b="1" dirty="0">
                <a:solidFill>
                  <a:srgbClr val="FF0000"/>
                </a:solidFill>
              </a:rPr>
              <a:t> 入規格 </a:t>
            </a:r>
            <a:r>
              <a:rPr lang="en-US" altLang="zh-TW" sz="1600" b="1" dirty="0">
                <a:solidFill>
                  <a:srgbClr val="FF0000"/>
                </a:solidFill>
              </a:rPr>
              <a:t>(B)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並顯示在產品圖右側</a:t>
            </a:r>
            <a:r>
              <a:rPr lang="en-US" altLang="zh-TW" sz="1600" b="1" dirty="0">
                <a:solidFill>
                  <a:srgbClr val="FF0000"/>
                </a:solidFill>
              </a:rPr>
              <a:t> (C 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並供加入比較表 </a:t>
            </a:r>
            <a:r>
              <a:rPr lang="en-US" altLang="zh-TW" sz="1600" b="1" dirty="0">
                <a:solidFill>
                  <a:srgbClr val="FF0000"/>
                </a:solidFill>
              </a:rPr>
              <a:t>(D)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9CC80FD-D609-4C00-BE7C-16AC7D54A1BF}"/>
              </a:ext>
            </a:extLst>
          </p:cNvPr>
          <p:cNvSpPr/>
          <p:nvPr/>
        </p:nvSpPr>
        <p:spPr>
          <a:xfrm>
            <a:off x="6403298" y="5441430"/>
            <a:ext cx="4659444" cy="95728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09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CAD341-0EF0-4117-98B7-0050E316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產品維護後台</a:t>
            </a:r>
            <a:r>
              <a:rPr lang="en-US" altLang="zh-TW" dirty="0"/>
              <a:t>-2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68513E-FC3C-4536-8ACB-97B86B2A3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2" y="1283601"/>
            <a:ext cx="8758012" cy="5435385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2710C9E-608C-46B7-9E44-2A63224AE938}"/>
              </a:ext>
            </a:extLst>
          </p:cNvPr>
          <p:cNvSpPr txBox="1">
            <a:spLocks/>
          </p:cNvSpPr>
          <p:nvPr/>
        </p:nvSpPr>
        <p:spPr>
          <a:xfrm>
            <a:off x="2271010" y="3996325"/>
            <a:ext cx="6198433" cy="373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rgbClr val="FF0000"/>
                </a:solidFill>
              </a:rPr>
              <a:t>點擊產品維護</a:t>
            </a:r>
            <a:r>
              <a:rPr lang="en-US" altLang="zh-TW" sz="2000" dirty="0">
                <a:solidFill>
                  <a:srgbClr val="FF0000"/>
                </a:solidFill>
              </a:rPr>
              <a:t>,</a:t>
            </a:r>
            <a:r>
              <a:rPr lang="zh-TW" altLang="en-US" sz="2000" dirty="0">
                <a:solidFill>
                  <a:srgbClr val="FF0000"/>
                </a:solidFill>
              </a:rPr>
              <a:t>但顯示為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zh-TW" altLang="en-US" sz="2000" u="sng" dirty="0">
                <a:solidFill>
                  <a:srgbClr val="FF0000"/>
                </a:solidFill>
              </a:rPr>
              <a:t>產品維護</a:t>
            </a:r>
            <a:r>
              <a:rPr lang="en-US" altLang="zh-TW" sz="2000" u="sng" dirty="0">
                <a:solidFill>
                  <a:srgbClr val="FF0000"/>
                </a:solidFill>
              </a:rPr>
              <a:t>&gt;</a:t>
            </a:r>
            <a:r>
              <a:rPr lang="zh-TW" altLang="en-US" sz="2000" u="sng" dirty="0">
                <a:solidFill>
                  <a:srgbClr val="FF0000"/>
                </a:solidFill>
              </a:rPr>
              <a:t>維護產品維護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52821DD-6BE6-4B24-A508-0CE6094B6DD3}"/>
              </a:ext>
            </a:extLst>
          </p:cNvPr>
          <p:cNvCxnSpPr>
            <a:cxnSpLocks/>
          </p:cNvCxnSpPr>
          <p:nvPr/>
        </p:nvCxnSpPr>
        <p:spPr>
          <a:xfrm flipH="1">
            <a:off x="1304146" y="4242216"/>
            <a:ext cx="1079290" cy="101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4FDC90F-2C87-4929-BD92-D3E916A50D56}"/>
              </a:ext>
            </a:extLst>
          </p:cNvPr>
          <p:cNvCxnSpPr>
            <a:cxnSpLocks/>
          </p:cNvCxnSpPr>
          <p:nvPr/>
        </p:nvCxnSpPr>
        <p:spPr>
          <a:xfrm flipV="1">
            <a:off x="2473377" y="2233534"/>
            <a:ext cx="771993" cy="182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0D910DDC-8BF8-4D4A-86B8-B9246BEFD1B1}"/>
              </a:ext>
            </a:extLst>
          </p:cNvPr>
          <p:cNvSpPr/>
          <p:nvPr/>
        </p:nvSpPr>
        <p:spPr>
          <a:xfrm>
            <a:off x="3770026" y="4527030"/>
            <a:ext cx="4699417" cy="83195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                                          (A)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ABE7056-2CE9-4AB6-81D0-C2E80D164C3F}"/>
              </a:ext>
            </a:extLst>
          </p:cNvPr>
          <p:cNvSpPr/>
          <p:nvPr/>
        </p:nvSpPr>
        <p:spPr>
          <a:xfrm>
            <a:off x="5136630" y="5516380"/>
            <a:ext cx="2470878" cy="1158889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機型分類輸入的欄位</a:t>
            </a:r>
            <a:r>
              <a:rPr lang="en-US" altLang="zh-TW" dirty="0"/>
              <a:t>,</a:t>
            </a:r>
            <a:r>
              <a:rPr lang="zh-TW" altLang="en-US" dirty="0"/>
              <a:t>應出現在這裡輸入規格</a:t>
            </a:r>
            <a:r>
              <a:rPr lang="en-US" altLang="zh-TW" dirty="0"/>
              <a:t>                                             (B)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103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395B6415-E9B2-4A2C-80F0-4C8F582F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產品維護後台</a:t>
            </a:r>
            <a:r>
              <a:rPr lang="en-US" altLang="zh-TW" sz="3600" dirty="0"/>
              <a:t>-3</a:t>
            </a:r>
            <a:endParaRPr lang="zh-TW" altLang="en-US" sz="3600" dirty="0"/>
          </a:p>
        </p:txBody>
      </p:sp>
      <p:grpSp>
        <p:nvGrpSpPr>
          <p:cNvPr id="40" name="Group 3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49522D58-D48F-49EB-ACB5-D325114B4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1"/>
          <a:stretch/>
        </p:blipFill>
        <p:spPr>
          <a:xfrm>
            <a:off x="142408" y="2570426"/>
            <a:ext cx="5285143" cy="42486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A02EC4AB-9478-408F-8F3E-DD2301E64028}"/>
              </a:ext>
            </a:extLst>
          </p:cNvPr>
          <p:cNvSpPr/>
          <p:nvPr/>
        </p:nvSpPr>
        <p:spPr>
          <a:xfrm>
            <a:off x="2241030" y="3612630"/>
            <a:ext cx="864227" cy="1648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F896D4-EEB6-4050-815E-CBF164F79245}"/>
              </a:ext>
            </a:extLst>
          </p:cNvPr>
          <p:cNvSpPr/>
          <p:nvPr/>
        </p:nvSpPr>
        <p:spPr>
          <a:xfrm>
            <a:off x="2241030" y="3960184"/>
            <a:ext cx="864227" cy="47690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0BF3A92-15E6-4098-BE36-A047A609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00" y="2766400"/>
            <a:ext cx="6428356" cy="367019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CA5F511-6666-44B8-9E06-3A3E5299B386}"/>
              </a:ext>
            </a:extLst>
          </p:cNvPr>
          <p:cNvSpPr/>
          <p:nvPr/>
        </p:nvSpPr>
        <p:spPr>
          <a:xfrm>
            <a:off x="5778708" y="3350302"/>
            <a:ext cx="3897443" cy="137909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弧形左彎 16">
            <a:extLst>
              <a:ext uri="{FF2B5EF4-FFF2-40B4-BE49-F238E27FC236}">
                <a16:creationId xmlns:a16="http://schemas.microsoft.com/office/drawing/2014/main" id="{D3600539-2AE5-4E14-BD66-9BEA53A117D1}"/>
              </a:ext>
            </a:extLst>
          </p:cNvPr>
          <p:cNvSpPr/>
          <p:nvPr/>
        </p:nvSpPr>
        <p:spPr>
          <a:xfrm rot="4660185">
            <a:off x="4588900" y="3901691"/>
            <a:ext cx="682053" cy="31636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箭號: 弧形左彎 43">
            <a:extLst>
              <a:ext uri="{FF2B5EF4-FFF2-40B4-BE49-F238E27FC236}">
                <a16:creationId xmlns:a16="http://schemas.microsoft.com/office/drawing/2014/main" id="{B9A97093-401B-46F3-9013-E6E12CD5EBBE}"/>
              </a:ext>
            </a:extLst>
          </p:cNvPr>
          <p:cNvSpPr/>
          <p:nvPr/>
        </p:nvSpPr>
        <p:spPr>
          <a:xfrm rot="15705323">
            <a:off x="4493323" y="1350386"/>
            <a:ext cx="639276" cy="33584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CB314602-2EF2-4501-B582-14857EB7DF44}"/>
              </a:ext>
            </a:extLst>
          </p:cNvPr>
          <p:cNvSpPr txBox="1">
            <a:spLocks/>
          </p:cNvSpPr>
          <p:nvPr/>
        </p:nvSpPr>
        <p:spPr>
          <a:xfrm>
            <a:off x="1716374" y="6026449"/>
            <a:ext cx="7232754" cy="3975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/>
              <a:t>共契案號</a:t>
            </a:r>
            <a:r>
              <a:rPr lang="en-US" altLang="zh-TW" sz="2000" dirty="0"/>
              <a:t>/</a:t>
            </a:r>
            <a:r>
              <a:rPr lang="zh-TW" altLang="en-US" sz="2000" dirty="0"/>
              <a:t>共契可訂購時間</a:t>
            </a:r>
            <a:r>
              <a:rPr lang="en-US" altLang="zh-TW" sz="2000" dirty="0"/>
              <a:t>/  </a:t>
            </a:r>
            <a:r>
              <a:rPr lang="zh-TW" altLang="en-US" sz="2000" dirty="0"/>
              <a:t>共契截標時間</a:t>
            </a:r>
            <a:r>
              <a:rPr lang="en-US" altLang="zh-TW" sz="2000" dirty="0"/>
              <a:t>, </a:t>
            </a:r>
            <a:r>
              <a:rPr lang="zh-TW" altLang="en-US" sz="2000" dirty="0"/>
              <a:t>應移至標別管理</a:t>
            </a:r>
            <a:endParaRPr lang="en-US" sz="2000" dirty="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89EF4695-ED4E-432C-B129-094D54A3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773" y="1457471"/>
            <a:ext cx="4655556" cy="1050082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zh-TW" altLang="en-US" sz="1800" dirty="0"/>
              <a:t>組別</a:t>
            </a:r>
            <a:r>
              <a:rPr lang="en-US" altLang="zh-TW" sz="1800" dirty="0"/>
              <a:t>/</a:t>
            </a:r>
            <a:r>
              <a:rPr lang="zh-TW" altLang="en-US" sz="1800" dirty="0"/>
              <a:t>項次</a:t>
            </a:r>
            <a:r>
              <a:rPr lang="en-US" altLang="zh-TW" sz="1800" dirty="0"/>
              <a:t>/</a:t>
            </a:r>
            <a:r>
              <a:rPr lang="zh-TW" altLang="en-US" sz="1800" dirty="0"/>
              <a:t>決標價</a:t>
            </a:r>
            <a:r>
              <a:rPr lang="en-US" altLang="zh-TW" sz="1800" dirty="0"/>
              <a:t>/</a:t>
            </a:r>
            <a:r>
              <a:rPr lang="zh-TW" altLang="en-US" sz="1800" dirty="0"/>
              <a:t>契約價，移至產品維護</a:t>
            </a:r>
            <a:endParaRPr lang="en-US" altLang="zh-TW" sz="1800" dirty="0"/>
          </a:p>
          <a:p>
            <a:pPr marL="0" indent="0">
              <a:buNone/>
            </a:pPr>
            <a:r>
              <a:rPr lang="zh-TW" altLang="en-US" sz="1800" dirty="0"/>
              <a:t>組別</a:t>
            </a:r>
            <a:r>
              <a:rPr lang="en-US" altLang="zh-TW" sz="1800" dirty="0"/>
              <a:t>/</a:t>
            </a:r>
            <a:r>
              <a:rPr lang="zh-TW" altLang="en-US" sz="1800" dirty="0"/>
              <a:t>項次</a:t>
            </a:r>
            <a:r>
              <a:rPr lang="en-US" altLang="zh-TW" sz="1800" dirty="0"/>
              <a:t> :</a:t>
            </a:r>
            <a:r>
              <a:rPr lang="zh-TW" altLang="en-US" sz="1800" dirty="0"/>
              <a:t>可下拉選單 </a:t>
            </a:r>
            <a:r>
              <a:rPr lang="en-US" altLang="zh-TW" sz="1800" dirty="0"/>
              <a:t>;</a:t>
            </a:r>
          </a:p>
          <a:p>
            <a:pPr marL="0" indent="0">
              <a:buNone/>
            </a:pPr>
            <a:r>
              <a:rPr lang="zh-TW" altLang="en-US" sz="1800" dirty="0"/>
              <a:t>決標價</a:t>
            </a:r>
            <a:r>
              <a:rPr lang="en-US" altLang="zh-TW" sz="1800" dirty="0"/>
              <a:t>/</a:t>
            </a:r>
            <a:r>
              <a:rPr lang="zh-TW" altLang="en-US" sz="1800" dirty="0"/>
              <a:t>契約價</a:t>
            </a:r>
            <a:r>
              <a:rPr lang="en-US" altLang="zh-TW" sz="1800" dirty="0"/>
              <a:t> : </a:t>
            </a:r>
            <a:r>
              <a:rPr lang="zh-TW" altLang="en-US" sz="1800" dirty="0"/>
              <a:t>依組別項次顯示</a:t>
            </a:r>
            <a:endParaRPr lang="en-US" sz="1800" dirty="0"/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9E3478A-8E76-44E1-888E-785E88D374BE}"/>
              </a:ext>
            </a:extLst>
          </p:cNvPr>
          <p:cNvSpPr txBox="1">
            <a:spLocks/>
          </p:cNvSpPr>
          <p:nvPr/>
        </p:nvSpPr>
        <p:spPr>
          <a:xfrm>
            <a:off x="3311786" y="3647202"/>
            <a:ext cx="2054693" cy="895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400" dirty="0"/>
              <a:t>可上傳組該標別組別</a:t>
            </a:r>
            <a:r>
              <a:rPr lang="en-US" altLang="zh-TW" sz="1400" dirty="0"/>
              <a:t>/</a:t>
            </a:r>
            <a:r>
              <a:rPr lang="zh-TW" altLang="en-US" sz="1400" dirty="0"/>
              <a:t>項次</a:t>
            </a:r>
            <a:r>
              <a:rPr lang="en-US" altLang="zh-TW" sz="1400" dirty="0"/>
              <a:t>/</a:t>
            </a:r>
            <a:r>
              <a:rPr lang="zh-TW" altLang="en-US" sz="1400" dirty="0"/>
              <a:t>說明</a:t>
            </a:r>
            <a:r>
              <a:rPr lang="en-US" altLang="zh-TW" sz="1400" dirty="0"/>
              <a:t>/</a:t>
            </a:r>
            <a:r>
              <a:rPr lang="zh-TW" altLang="en-US" sz="1400" dirty="0"/>
              <a:t>契約價</a:t>
            </a:r>
            <a:r>
              <a:rPr lang="en-US" altLang="zh-TW" sz="1400" dirty="0"/>
              <a:t>/</a:t>
            </a:r>
            <a:r>
              <a:rPr lang="zh-TW" altLang="en-US" sz="1400" dirty="0"/>
              <a:t>決標價的表格</a:t>
            </a:r>
            <a:r>
              <a:rPr lang="en-US" altLang="zh-TW" sz="1400" dirty="0"/>
              <a:t>, </a:t>
            </a:r>
            <a:r>
              <a:rPr lang="zh-TW" altLang="en-US" sz="1400" dirty="0"/>
              <a:t>並顯示在前台</a:t>
            </a:r>
            <a:br>
              <a:rPr lang="en-US" altLang="zh-TW" sz="1400" dirty="0"/>
            </a:br>
            <a:r>
              <a:rPr lang="zh-TW" altLang="en-US" sz="1400" b="1" u="sng" dirty="0"/>
              <a:t>台銀集中採購專區</a:t>
            </a:r>
            <a:r>
              <a:rPr lang="en-US" altLang="zh-TW" sz="1400" b="1" u="sng" dirty="0"/>
              <a:t>(E)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398624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A300F3BC-A1E6-44A4-A955-7E3AF76F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產品頁面示意圖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89C07A67-C6F3-4D73-9C87-DD6FBBB8F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1" y="1642343"/>
            <a:ext cx="4063069" cy="497673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D3B6883-5934-4D2E-9190-B84075D7F8BC}"/>
              </a:ext>
            </a:extLst>
          </p:cNvPr>
          <p:cNvSpPr/>
          <p:nvPr/>
        </p:nvSpPr>
        <p:spPr>
          <a:xfrm>
            <a:off x="2883257" y="2660754"/>
            <a:ext cx="535647" cy="41611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lnSpc>
                <a:spcPts val="120"/>
              </a:lnSpc>
            </a:pPr>
            <a:endParaRPr lang="en-US" altLang="zh-TW" dirty="0"/>
          </a:p>
          <a:p>
            <a:pPr algn="ctr"/>
            <a:endParaRPr lang="en-US" altLang="zh-TW" dirty="0"/>
          </a:p>
          <a:p>
            <a:pPr algn="ctr">
              <a:lnSpc>
                <a:spcPts val="120"/>
              </a:lnSpc>
            </a:pPr>
            <a:r>
              <a:rPr lang="en-US" altLang="zh-TW" dirty="0"/>
              <a:t>                                  </a:t>
            </a:r>
            <a:br>
              <a:rPr lang="en-US" altLang="zh-TW" dirty="0"/>
            </a:br>
            <a:br>
              <a:rPr lang="en-US" altLang="zh-TW" dirty="0"/>
            </a:br>
            <a:endParaRPr lang="en-US" altLang="zh-TW" dirty="0"/>
          </a:p>
          <a:p>
            <a:pPr algn="ctr">
              <a:lnSpc>
                <a:spcPts val="120"/>
              </a:lnSpc>
            </a:pPr>
            <a:r>
              <a:rPr lang="en-US" altLang="zh-TW" dirty="0"/>
              <a:t>(D)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BAD3A5-B96D-415D-9B29-44738812AF16}"/>
              </a:ext>
            </a:extLst>
          </p:cNvPr>
          <p:cNvSpPr/>
          <p:nvPr/>
        </p:nvSpPr>
        <p:spPr>
          <a:xfrm>
            <a:off x="2618079" y="3125449"/>
            <a:ext cx="1601651" cy="83195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                                          (C)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194ADE4-4079-4758-83A0-EF2DFA92E51D}"/>
              </a:ext>
            </a:extLst>
          </p:cNvPr>
          <p:cNvSpPr/>
          <p:nvPr/>
        </p:nvSpPr>
        <p:spPr>
          <a:xfrm>
            <a:off x="712032" y="4384623"/>
            <a:ext cx="3297837" cy="110927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                                          (A)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5A9354B-B412-4111-8A67-ED3AA27A8E63}"/>
              </a:ext>
            </a:extLst>
          </p:cNvPr>
          <p:cNvSpPr/>
          <p:nvPr/>
        </p:nvSpPr>
        <p:spPr>
          <a:xfrm>
            <a:off x="3436558" y="1670241"/>
            <a:ext cx="2260369" cy="41611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(E)</a:t>
            </a:r>
            <a:r>
              <a:rPr lang="zh-TW" altLang="en-US" dirty="0"/>
              <a:t>中信局組別項次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18E0078-DFC9-4134-8376-507F0BE0CA89}"/>
              </a:ext>
            </a:extLst>
          </p:cNvPr>
          <p:cNvCxnSpPr/>
          <p:nvPr/>
        </p:nvCxnSpPr>
        <p:spPr>
          <a:xfrm flipH="1">
            <a:off x="3151080" y="1884691"/>
            <a:ext cx="34912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CC46A44B-29EB-4376-8FE5-D37F19D712A9}"/>
              </a:ext>
            </a:extLst>
          </p:cNvPr>
          <p:cNvSpPr txBox="1">
            <a:spLocks/>
          </p:cNvSpPr>
          <p:nvPr/>
        </p:nvSpPr>
        <p:spPr>
          <a:xfrm>
            <a:off x="5082916" y="3884765"/>
            <a:ext cx="6198433" cy="2318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u="sng" dirty="0">
                <a:solidFill>
                  <a:srgbClr val="FF0000"/>
                </a:solidFill>
              </a:rPr>
              <a:t>控制加購組合產品數量的</a:t>
            </a:r>
            <a:r>
              <a:rPr lang="en-US" altLang="zh-TW" sz="2000" u="sng" dirty="0">
                <a:solidFill>
                  <a:srgbClr val="FF0000"/>
                </a:solidFill>
              </a:rPr>
              <a:t>tag</a:t>
            </a:r>
            <a:r>
              <a:rPr lang="zh-TW" altLang="en-US" sz="2000" u="sng" dirty="0">
                <a:solidFill>
                  <a:srgbClr val="FF0000"/>
                </a:solidFill>
              </a:rPr>
              <a:t>在哪裡設定</a:t>
            </a:r>
            <a:r>
              <a:rPr lang="en-US" altLang="zh-TW" sz="2000" u="sng" dirty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r>
              <a:rPr lang="en-US" altLang="zh-TW" sz="2000" u="sng" dirty="0">
                <a:solidFill>
                  <a:srgbClr val="FF0000"/>
                </a:solidFill>
              </a:rPr>
              <a:t>ex:</a:t>
            </a:r>
            <a:r>
              <a:rPr lang="zh-TW" altLang="en-US" sz="2000" u="sng" dirty="0">
                <a:solidFill>
                  <a:srgbClr val="FF0000"/>
                </a:solidFill>
              </a:rPr>
              <a:t>機器僅有</a:t>
            </a:r>
            <a:r>
              <a:rPr lang="en-US" altLang="zh-TW" sz="2000" u="sng" dirty="0">
                <a:solidFill>
                  <a:srgbClr val="FF0000"/>
                </a:solidFill>
              </a:rPr>
              <a:t>24</a:t>
            </a:r>
            <a:r>
              <a:rPr lang="zh-TW" altLang="en-US" sz="2000" u="sng" dirty="0">
                <a:solidFill>
                  <a:srgbClr val="FF0000"/>
                </a:solidFill>
              </a:rPr>
              <a:t>個</a:t>
            </a:r>
            <a:r>
              <a:rPr lang="en-US" altLang="zh-TW" sz="2000" u="sng" dirty="0">
                <a:solidFill>
                  <a:srgbClr val="FF0000"/>
                </a:solidFill>
              </a:rPr>
              <a:t>Dim, </a:t>
            </a:r>
            <a:r>
              <a:rPr lang="zh-TW" altLang="en-US" sz="2000" u="sng" dirty="0">
                <a:solidFill>
                  <a:srgbClr val="FF0000"/>
                </a:solidFill>
              </a:rPr>
              <a:t>主機上已有</a:t>
            </a:r>
            <a:r>
              <a:rPr lang="en-US" altLang="zh-TW" sz="2000" u="sng" dirty="0">
                <a:solidFill>
                  <a:srgbClr val="FF0000"/>
                </a:solidFill>
              </a:rPr>
              <a:t>2</a:t>
            </a:r>
            <a:r>
              <a:rPr lang="zh-TW" altLang="en-US" sz="2000" u="sng" dirty="0">
                <a:solidFill>
                  <a:srgbClr val="FF0000"/>
                </a:solidFill>
              </a:rPr>
              <a:t>條</a:t>
            </a:r>
            <a:r>
              <a:rPr lang="en-US" altLang="zh-TW" sz="2000" u="sng" dirty="0">
                <a:solidFill>
                  <a:srgbClr val="FF0000"/>
                </a:solidFill>
              </a:rPr>
              <a:t>RAM, </a:t>
            </a:r>
            <a:r>
              <a:rPr lang="zh-TW" altLang="en-US" sz="2000" u="sng" dirty="0">
                <a:solidFill>
                  <a:srgbClr val="FF0000"/>
                </a:solidFill>
              </a:rPr>
              <a:t>加購</a:t>
            </a:r>
            <a:r>
              <a:rPr lang="en-US" altLang="zh-TW" sz="2000" u="sng" dirty="0">
                <a:solidFill>
                  <a:srgbClr val="FF0000"/>
                </a:solidFill>
              </a:rPr>
              <a:t>23</a:t>
            </a:r>
            <a:r>
              <a:rPr lang="zh-TW" altLang="en-US" sz="2000" u="sng" dirty="0">
                <a:solidFill>
                  <a:srgbClr val="FF0000"/>
                </a:solidFill>
              </a:rPr>
              <a:t>條</a:t>
            </a:r>
            <a:r>
              <a:rPr lang="en-US" altLang="zh-TW" sz="2000" u="sng" dirty="0">
                <a:solidFill>
                  <a:srgbClr val="FF0000"/>
                </a:solidFill>
              </a:rPr>
              <a:t>RAM</a:t>
            </a:r>
            <a:r>
              <a:rPr lang="zh-TW" altLang="en-US" sz="2000" u="sng" dirty="0">
                <a:solidFill>
                  <a:srgbClr val="FF0000"/>
                </a:solidFill>
              </a:rPr>
              <a:t>則應顯示已超過此台可以安裝上限</a:t>
            </a:r>
            <a:r>
              <a:rPr lang="en-US" altLang="zh-TW" sz="2000" u="sng" dirty="0">
                <a:solidFill>
                  <a:srgbClr val="FF0000"/>
                </a:solidFill>
              </a:rPr>
              <a:t>, </a:t>
            </a:r>
            <a:r>
              <a:rPr lang="zh-TW" altLang="en-US" sz="2000" u="sng" dirty="0">
                <a:solidFill>
                  <a:srgbClr val="FF0000"/>
                </a:solidFill>
              </a:rPr>
              <a:t>請確認是否要加購</a:t>
            </a:r>
            <a:r>
              <a:rPr lang="en-US" altLang="zh-TW" sz="2000" u="sng" dirty="0">
                <a:solidFill>
                  <a:srgbClr val="FF0000"/>
                </a:solidFill>
              </a:rPr>
              <a:t>?</a:t>
            </a:r>
            <a:endParaRPr lang="zh-TW" altLang="en-US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2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C3E71E-389C-46EA-B3FE-F3BFDFB4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台銀集中採購專區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1F3020-07F8-43D1-BA79-91493CA6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89" y="1899856"/>
            <a:ext cx="9891010" cy="4708215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022A1DBF-9057-4693-800F-65ADF5552FB5}"/>
              </a:ext>
            </a:extLst>
          </p:cNvPr>
          <p:cNvGrpSpPr/>
          <p:nvPr/>
        </p:nvGrpSpPr>
        <p:grpSpPr>
          <a:xfrm>
            <a:off x="1903752" y="6003560"/>
            <a:ext cx="412229" cy="277318"/>
            <a:chOff x="1341620" y="4879298"/>
            <a:chExt cx="412229" cy="277318"/>
          </a:xfrm>
        </p:grpSpPr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EF2903FE-82DA-4436-9B4C-D40E21768E4F}"/>
                </a:ext>
              </a:extLst>
            </p:cNvPr>
            <p:cNvCxnSpPr/>
            <p:nvPr/>
          </p:nvCxnSpPr>
          <p:spPr>
            <a:xfrm flipH="1">
              <a:off x="1341620" y="4879298"/>
              <a:ext cx="404734" cy="2773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08E329ED-072B-4D8E-8B92-9FD355CD5BA2}"/>
                </a:ext>
              </a:extLst>
            </p:cNvPr>
            <p:cNvCxnSpPr>
              <a:cxnSpLocks/>
            </p:cNvCxnSpPr>
            <p:nvPr/>
          </p:nvCxnSpPr>
          <p:spPr>
            <a:xfrm>
              <a:off x="1341620" y="4931764"/>
              <a:ext cx="412229" cy="1873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3C4C4B9-E21B-46D7-8D3E-F01EF960CC45}"/>
              </a:ext>
            </a:extLst>
          </p:cNvPr>
          <p:cNvGrpSpPr/>
          <p:nvPr/>
        </p:nvGrpSpPr>
        <p:grpSpPr>
          <a:xfrm>
            <a:off x="3277850" y="5968536"/>
            <a:ext cx="412229" cy="277318"/>
            <a:chOff x="1341620" y="4879298"/>
            <a:chExt cx="412229" cy="277318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ABAF0B07-D2FB-4B44-A173-D4BE132D1375}"/>
                </a:ext>
              </a:extLst>
            </p:cNvPr>
            <p:cNvCxnSpPr/>
            <p:nvPr/>
          </p:nvCxnSpPr>
          <p:spPr>
            <a:xfrm flipH="1">
              <a:off x="1341620" y="4879298"/>
              <a:ext cx="404734" cy="2773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F6EFB319-3C44-469C-8640-12F57C7F8CD8}"/>
                </a:ext>
              </a:extLst>
            </p:cNvPr>
            <p:cNvCxnSpPr>
              <a:cxnSpLocks/>
            </p:cNvCxnSpPr>
            <p:nvPr/>
          </p:nvCxnSpPr>
          <p:spPr>
            <a:xfrm>
              <a:off x="1341620" y="4931764"/>
              <a:ext cx="412229" cy="1873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BD24EFA0-3C80-42B4-99C6-1546444CCEED}"/>
              </a:ext>
            </a:extLst>
          </p:cNvPr>
          <p:cNvSpPr/>
          <p:nvPr/>
        </p:nvSpPr>
        <p:spPr>
          <a:xfrm>
            <a:off x="8012243" y="5968536"/>
            <a:ext cx="1289154" cy="23984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6FBE577-8EA6-40F3-8D92-9FA2146D72DE}"/>
              </a:ext>
            </a:extLst>
          </p:cNvPr>
          <p:cNvSpPr/>
          <p:nvPr/>
        </p:nvSpPr>
        <p:spPr>
          <a:xfrm>
            <a:off x="9457545" y="5968536"/>
            <a:ext cx="830703" cy="23984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2308D17-0F4B-44A4-94F2-9BB0DCA31A27}"/>
              </a:ext>
            </a:extLst>
          </p:cNvPr>
          <p:cNvGrpSpPr/>
          <p:nvPr/>
        </p:nvGrpSpPr>
        <p:grpSpPr>
          <a:xfrm>
            <a:off x="9666781" y="5968536"/>
            <a:ext cx="412229" cy="277318"/>
            <a:chOff x="1341620" y="4879298"/>
            <a:chExt cx="412229" cy="277318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7633CDDF-B88E-46A1-8DDE-63F70D87F6B4}"/>
                </a:ext>
              </a:extLst>
            </p:cNvPr>
            <p:cNvCxnSpPr/>
            <p:nvPr/>
          </p:nvCxnSpPr>
          <p:spPr>
            <a:xfrm flipH="1">
              <a:off x="1341620" y="4879298"/>
              <a:ext cx="404734" cy="2773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402FEB0B-BFA7-451C-9FCC-FCFEF9885FFA}"/>
                </a:ext>
              </a:extLst>
            </p:cNvPr>
            <p:cNvCxnSpPr>
              <a:cxnSpLocks/>
            </p:cNvCxnSpPr>
            <p:nvPr/>
          </p:nvCxnSpPr>
          <p:spPr>
            <a:xfrm>
              <a:off x="1341620" y="4931764"/>
              <a:ext cx="412229" cy="1873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AA0D22C7-0CA6-436D-B066-738233BF478E}"/>
              </a:ext>
            </a:extLst>
          </p:cNvPr>
          <p:cNvGrpSpPr/>
          <p:nvPr/>
        </p:nvGrpSpPr>
        <p:grpSpPr>
          <a:xfrm>
            <a:off x="8450705" y="5968536"/>
            <a:ext cx="412229" cy="277318"/>
            <a:chOff x="1341620" y="4879298"/>
            <a:chExt cx="412229" cy="277318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E1B2D1C8-6473-4670-B5EA-E8235A916746}"/>
                </a:ext>
              </a:extLst>
            </p:cNvPr>
            <p:cNvCxnSpPr/>
            <p:nvPr/>
          </p:nvCxnSpPr>
          <p:spPr>
            <a:xfrm flipH="1">
              <a:off x="1341620" y="4879298"/>
              <a:ext cx="404734" cy="2773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E17E45A9-1D49-4469-A381-E68A8C237C40}"/>
                </a:ext>
              </a:extLst>
            </p:cNvPr>
            <p:cNvCxnSpPr>
              <a:cxnSpLocks/>
            </p:cNvCxnSpPr>
            <p:nvPr/>
          </p:nvCxnSpPr>
          <p:spPr>
            <a:xfrm>
              <a:off x="1341620" y="4931764"/>
              <a:ext cx="412229" cy="1873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3C4FEB94-26F5-4A21-9A99-42F9B098DEA0}"/>
              </a:ext>
            </a:extLst>
          </p:cNvPr>
          <p:cNvSpPr/>
          <p:nvPr/>
        </p:nvSpPr>
        <p:spPr>
          <a:xfrm>
            <a:off x="3755350" y="5728439"/>
            <a:ext cx="4590737" cy="262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標別資訊</a:t>
            </a:r>
            <a:r>
              <a:rPr lang="en-US" altLang="zh-TW" dirty="0"/>
              <a:t>:    </a:t>
            </a:r>
            <a:r>
              <a:rPr lang="zh-TW" altLang="en-US" dirty="0"/>
              <a:t>標號：　　預估可訂購時間：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298B6FA-8345-46BF-BBA6-328D47768DF8}"/>
              </a:ext>
            </a:extLst>
          </p:cNvPr>
          <p:cNvSpPr/>
          <p:nvPr/>
        </p:nvSpPr>
        <p:spPr>
          <a:xfrm>
            <a:off x="1251058" y="5705999"/>
            <a:ext cx="2367196" cy="295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可依 型號</a:t>
            </a:r>
            <a:r>
              <a:rPr lang="en-US" altLang="zh-TW" dirty="0"/>
              <a:t>/</a:t>
            </a:r>
            <a:r>
              <a:rPr lang="zh-TW" altLang="en-US" dirty="0"/>
              <a:t>品牌</a:t>
            </a:r>
            <a:r>
              <a:rPr lang="en-US" altLang="zh-TW" dirty="0"/>
              <a:t> </a:t>
            </a:r>
            <a:r>
              <a:rPr lang="zh-TW" altLang="en-US" dirty="0"/>
              <a:t>篩選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58D4D212-2D1A-4B20-A5B7-B22AF24CF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9" t="9823" r="55916" b="2316"/>
          <a:stretch/>
        </p:blipFill>
        <p:spPr>
          <a:xfrm>
            <a:off x="8447387" y="5812635"/>
            <a:ext cx="379440" cy="3682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E781CB74-3DB4-4536-9803-438E8128C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85" t="10059"/>
          <a:stretch/>
        </p:blipFill>
        <p:spPr>
          <a:xfrm>
            <a:off x="8904901" y="5812635"/>
            <a:ext cx="379440" cy="3769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DD264201-9111-48F9-8330-D8413CFB28EB}"/>
              </a:ext>
            </a:extLst>
          </p:cNvPr>
          <p:cNvSpPr/>
          <p:nvPr/>
        </p:nvSpPr>
        <p:spPr>
          <a:xfrm>
            <a:off x="9344696" y="5803914"/>
            <a:ext cx="933760" cy="39438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1400" b="1" dirty="0"/>
              <a:t>產品詳情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786EABA-5FF0-4502-B398-934A4ED34FEC}"/>
              </a:ext>
            </a:extLst>
          </p:cNvPr>
          <p:cNvSpPr/>
          <p:nvPr/>
        </p:nvSpPr>
        <p:spPr>
          <a:xfrm>
            <a:off x="1374725" y="6289598"/>
            <a:ext cx="8968488" cy="39438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(E)</a:t>
            </a:r>
            <a:endParaRPr lang="zh-TW" altLang="en-US" sz="1400" dirty="0"/>
          </a:p>
        </p:txBody>
      </p:sp>
      <p:sp>
        <p:nvSpPr>
          <p:cNvPr id="48" name="語音泡泡: 圓角矩形 47">
            <a:extLst>
              <a:ext uri="{FF2B5EF4-FFF2-40B4-BE49-F238E27FC236}">
                <a16:creationId xmlns:a16="http://schemas.microsoft.com/office/drawing/2014/main" id="{EA6C27BA-4D15-47A9-BBF4-A703F8B6949C}"/>
              </a:ext>
            </a:extLst>
          </p:cNvPr>
          <p:cNvSpPr/>
          <p:nvPr/>
        </p:nvSpPr>
        <p:spPr>
          <a:xfrm>
            <a:off x="8012243" y="5167605"/>
            <a:ext cx="3740046" cy="469536"/>
          </a:xfrm>
          <a:prstGeom prst="wedgeRoundRectCallout">
            <a:avLst>
              <a:gd name="adj1" fmla="val 1612"/>
              <a:gd name="adj2" fmla="val 1039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A5EECE1-7044-45AF-ABA5-3718B0587D47}"/>
              </a:ext>
            </a:extLst>
          </p:cNvPr>
          <p:cNvSpPr txBox="1"/>
          <p:nvPr/>
        </p:nvSpPr>
        <p:spPr>
          <a:xfrm>
            <a:off x="8447387" y="5167605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點擊產品詳情</a:t>
            </a:r>
            <a:r>
              <a:rPr lang="en-US" altLang="zh-TW" dirty="0">
                <a:solidFill>
                  <a:schemeClr val="bg1"/>
                </a:solidFill>
              </a:rPr>
              <a:t>,</a:t>
            </a:r>
            <a:r>
              <a:rPr lang="zh-TW" altLang="en-US" dirty="0">
                <a:solidFill>
                  <a:schemeClr val="bg1"/>
                </a:solidFill>
              </a:rPr>
              <a:t>跳到產品頁面</a:t>
            </a:r>
          </a:p>
        </p:txBody>
      </p:sp>
    </p:spTree>
    <p:extLst>
      <p:ext uri="{BB962C8B-B14F-4D97-AF65-F5344CB8AC3E}">
        <p14:creationId xmlns:p14="http://schemas.microsoft.com/office/powerpoint/2010/main" val="178836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8E9852-F7F1-4F80-A5F5-EE38321B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組合產品無反應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3BA0B9-1D2C-4EE7-88DA-A2621BA8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528" y="1825625"/>
            <a:ext cx="3776272" cy="752683"/>
          </a:xfrm>
        </p:spPr>
        <p:txBody>
          <a:bodyPr/>
          <a:lstStyle/>
          <a:p>
            <a:r>
              <a:rPr lang="zh-TW" altLang="en-US" dirty="0"/>
              <a:t>新增完後並沒有出現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0D6DB9-2334-43CB-85ED-A045AC7E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54" y="1583019"/>
            <a:ext cx="6450588" cy="404302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EAC68DD-6FBB-4B0D-97E9-518D54F8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56" y="5895917"/>
            <a:ext cx="7577527" cy="8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3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E6D49-18E3-436E-A596-1949E57C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報修系統</a:t>
            </a:r>
          </a:p>
        </p:txBody>
      </p:sp>
    </p:spTree>
    <p:extLst>
      <p:ext uri="{BB962C8B-B14F-4D97-AF65-F5344CB8AC3E}">
        <p14:creationId xmlns:p14="http://schemas.microsoft.com/office/powerpoint/2010/main" val="55571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D0F62ACB-7BD9-4FC5-A930-1706D743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線上報修</a:t>
            </a:r>
            <a:r>
              <a:rPr lang="en-US" altLang="zh-TW" sz="3600" dirty="0"/>
              <a:t>-</a:t>
            </a:r>
            <a:r>
              <a:rPr lang="zh-TW" altLang="en-US" sz="3600" dirty="0"/>
              <a:t>前台</a:t>
            </a:r>
            <a:r>
              <a:rPr lang="en-US" altLang="zh-TW" sz="3600" dirty="0"/>
              <a:t>.</a:t>
            </a:r>
            <a:r>
              <a:rPr lang="zh-TW" altLang="en-US" sz="3600" dirty="0"/>
              <a:t>後台</a:t>
            </a:r>
            <a:r>
              <a:rPr lang="en-US" altLang="zh-TW" sz="3600" dirty="0"/>
              <a:t>1</a:t>
            </a:r>
            <a:endParaRPr lang="zh-TW" altLang="en-US" sz="3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03D54BF-240E-497C-8B1A-4FAA55CA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70" y="1513536"/>
            <a:ext cx="7148713" cy="20731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C87492F-557F-4BBB-AF20-9DFBB0589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596" y="2760842"/>
            <a:ext cx="3466343" cy="53728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D74700-7087-4658-A30B-630099FD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933" y="1817717"/>
            <a:ext cx="4004479" cy="1355637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自動編碼規則有誤</a:t>
            </a:r>
            <a:r>
              <a:rPr lang="en-US" altLang="zh-TW" sz="2000" dirty="0"/>
              <a:t>:</a:t>
            </a:r>
          </a:p>
          <a:p>
            <a:pPr lvl="1"/>
            <a:r>
              <a:rPr lang="en-US" sz="1600" dirty="0"/>
              <a:t>YYMM-SC-</a:t>
            </a:r>
            <a:r>
              <a:rPr lang="zh-TW" altLang="en-US" sz="1600" dirty="0"/>
              <a:t>流水號應是</a:t>
            </a:r>
            <a:r>
              <a:rPr lang="en-US" altLang="zh-TW" sz="1600" dirty="0"/>
              <a:t>4</a:t>
            </a:r>
            <a:r>
              <a:rPr lang="zh-TW" altLang="en-US" sz="1600" dirty="0"/>
              <a:t>碼</a:t>
            </a:r>
            <a:endParaRPr lang="en-US" altLang="zh-TW" sz="1600" dirty="0"/>
          </a:p>
          <a:p>
            <a:pPr lvl="1"/>
            <a:r>
              <a:rPr lang="en-US" sz="1600" dirty="0"/>
              <a:t>YYMM</a:t>
            </a:r>
            <a:r>
              <a:rPr lang="en-US" altLang="zh-TW" sz="1600" dirty="0"/>
              <a:t>DD-SC-</a:t>
            </a:r>
            <a:r>
              <a:rPr lang="zh-TW" altLang="en-US" sz="1600" dirty="0"/>
              <a:t>流水號</a:t>
            </a:r>
            <a:r>
              <a:rPr lang="en-US" altLang="zh-TW" sz="1600" dirty="0"/>
              <a:t>3</a:t>
            </a:r>
            <a:r>
              <a:rPr lang="zh-TW" altLang="en-US" sz="1600" dirty="0"/>
              <a:t>碼</a:t>
            </a:r>
            <a:endParaRPr lang="en-US" altLang="zh-TW" sz="1600" dirty="0"/>
          </a:p>
          <a:p>
            <a:pPr lvl="1"/>
            <a:endParaRPr lang="en-US" sz="16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31FA3577-800D-465F-8B22-7544E5455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0" y="3681765"/>
            <a:ext cx="7148713" cy="15671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DCC99919-62CE-4014-9119-E48CB2785D68}"/>
              </a:ext>
            </a:extLst>
          </p:cNvPr>
          <p:cNvSpPr txBox="1">
            <a:spLocks/>
          </p:cNvSpPr>
          <p:nvPr/>
        </p:nvSpPr>
        <p:spPr>
          <a:xfrm>
            <a:off x="7688086" y="4092519"/>
            <a:ext cx="4379326" cy="37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/>
              <a:t>點擊單號應可看到當時報修的內容以及修改</a:t>
            </a:r>
            <a:endParaRPr lang="en-US" sz="1600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999A50D6-8AD5-4372-BE74-D5D281ECD39C}"/>
              </a:ext>
            </a:extLst>
          </p:cNvPr>
          <p:cNvSpPr txBox="1">
            <a:spLocks/>
          </p:cNvSpPr>
          <p:nvPr/>
        </p:nvSpPr>
        <p:spPr>
          <a:xfrm>
            <a:off x="8270787" y="4746161"/>
            <a:ext cx="3466343" cy="53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/>
              <a:t>輸入維修單號</a:t>
            </a:r>
            <a:r>
              <a:rPr lang="en-US" altLang="zh-TW" sz="1600" dirty="0"/>
              <a:t>, </a:t>
            </a:r>
            <a:r>
              <a:rPr lang="zh-TW" altLang="en-US" sz="1600" dirty="0"/>
              <a:t>卻查不到單號</a:t>
            </a:r>
            <a:endParaRPr lang="en-US" sz="16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0F69B0C-E34C-47CD-ACA6-49438287CEEF}"/>
              </a:ext>
            </a:extLst>
          </p:cNvPr>
          <p:cNvCxnSpPr>
            <a:cxnSpLocks/>
          </p:cNvCxnSpPr>
          <p:nvPr/>
        </p:nvCxnSpPr>
        <p:spPr>
          <a:xfrm flipV="1">
            <a:off x="2025227" y="1995045"/>
            <a:ext cx="6102773" cy="10055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C127C52D-C2FE-4834-A5CC-07CC7190FE04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314027" y="4375573"/>
            <a:ext cx="6956760" cy="6392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4C302000-2E41-4843-AA3D-724DDDB2BA1B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025227" y="3308684"/>
            <a:ext cx="5662859" cy="970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圖片 43">
            <a:extLst>
              <a:ext uri="{FF2B5EF4-FFF2-40B4-BE49-F238E27FC236}">
                <a16:creationId xmlns:a16="http://schemas.microsoft.com/office/drawing/2014/main" id="{1D5C74D0-60CE-4807-8931-6DF5CE7A6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57" y="5622930"/>
            <a:ext cx="7034812" cy="791416"/>
          </a:xfrm>
          <a:prstGeom prst="rect">
            <a:avLst/>
          </a:prstGeom>
        </p:spPr>
      </p:pic>
      <p:sp>
        <p:nvSpPr>
          <p:cNvPr id="45" name="Content Placeholder 15">
            <a:extLst>
              <a:ext uri="{FF2B5EF4-FFF2-40B4-BE49-F238E27FC236}">
                <a16:creationId xmlns:a16="http://schemas.microsoft.com/office/drawing/2014/main" id="{BD5AA960-68D4-4B64-9646-804BDBA28C20}"/>
              </a:ext>
            </a:extLst>
          </p:cNvPr>
          <p:cNvSpPr txBox="1">
            <a:spLocks/>
          </p:cNvSpPr>
          <p:nvPr/>
        </p:nvSpPr>
        <p:spPr>
          <a:xfrm>
            <a:off x="8270787" y="6074031"/>
            <a:ext cx="3135506" cy="53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/>
              <a:t>後台輸入維修單號，但查詢單號也無反應</a:t>
            </a:r>
            <a:endParaRPr lang="en-US" sz="1600" dirty="0"/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373B6EDB-3FD9-4C0D-9026-44FE88FD9D18}"/>
              </a:ext>
            </a:extLst>
          </p:cNvPr>
          <p:cNvCxnSpPr>
            <a:cxnSpLocks/>
          </p:cNvCxnSpPr>
          <p:nvPr/>
        </p:nvCxnSpPr>
        <p:spPr>
          <a:xfrm>
            <a:off x="1957493" y="5986900"/>
            <a:ext cx="6313294" cy="3279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2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1525714-0ACD-405A-BCBC-099B6FA8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600" dirty="0"/>
              <a:t>線上報修</a:t>
            </a:r>
            <a:r>
              <a:rPr lang="en-US" altLang="zh-TW" sz="3600" dirty="0"/>
              <a:t>-</a:t>
            </a:r>
            <a:r>
              <a:rPr lang="zh-TW" altLang="en-US" sz="3600" dirty="0"/>
              <a:t>前台</a:t>
            </a:r>
            <a:r>
              <a:rPr lang="en-US" altLang="zh-TW" sz="3600" dirty="0"/>
              <a:t>.</a:t>
            </a:r>
            <a:r>
              <a:rPr lang="zh-TW" altLang="en-US" sz="3600" dirty="0"/>
              <a:t>後台</a:t>
            </a:r>
            <a:r>
              <a:rPr lang="en-US" altLang="zh-TW" sz="3600" dirty="0"/>
              <a:t>2</a:t>
            </a:r>
            <a:endParaRPr lang="en-US" altLang="zh-TW" sz="3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905D16AF-901B-44FE-8D1B-EDCF67F2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972" y="1825625"/>
            <a:ext cx="3523827" cy="60600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2000" dirty="0"/>
              <a:t>報修時上傳</a:t>
            </a:r>
            <a:r>
              <a:rPr lang="en-US" altLang="zh-TW" sz="2000" dirty="0"/>
              <a:t>2</a:t>
            </a:r>
            <a:r>
              <a:rPr lang="zh-TW" altLang="en-US" sz="2000" dirty="0"/>
              <a:t>張圖片</a:t>
            </a:r>
            <a:br>
              <a:rPr lang="en-US" altLang="zh-TW" sz="2000" dirty="0"/>
            </a:br>
            <a:r>
              <a:rPr lang="en-US" altLang="zh-TW" sz="2000" dirty="0"/>
              <a:t>(</a:t>
            </a:r>
            <a:r>
              <a:rPr lang="zh-TW" altLang="en-US" sz="2000" dirty="0"/>
              <a:t>誤畫面及發票</a:t>
            </a:r>
            <a:r>
              <a:rPr lang="en-US" altLang="zh-TW" sz="2000" dirty="0"/>
              <a:t>), </a:t>
            </a:r>
            <a:r>
              <a:rPr lang="zh-TW" altLang="en-US" sz="2000" dirty="0"/>
              <a:t>後台只顯示一張</a:t>
            </a:r>
            <a:r>
              <a:rPr lang="en-US" altLang="zh-TW" sz="2000" dirty="0"/>
              <a:t>, </a:t>
            </a:r>
            <a:endParaRPr lang="zh-TW" altLang="en-US" sz="2000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4C31F59-BDEC-4BFC-9252-92666964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60" y="1701474"/>
            <a:ext cx="6713234" cy="4475489"/>
          </a:xfrm>
          <a:prstGeom prst="rect">
            <a:avLst/>
          </a:prstGeom>
        </p:spPr>
      </p:pic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ECA3DF43-3A9A-41ED-A302-A7BFF66C6293}"/>
              </a:ext>
            </a:extLst>
          </p:cNvPr>
          <p:cNvCxnSpPr>
            <a:cxnSpLocks/>
          </p:cNvCxnSpPr>
          <p:nvPr/>
        </p:nvCxnSpPr>
        <p:spPr>
          <a:xfrm flipV="1">
            <a:off x="3498209" y="2004907"/>
            <a:ext cx="4392724" cy="207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內容版面配置區 10">
            <a:extLst>
              <a:ext uri="{FF2B5EF4-FFF2-40B4-BE49-F238E27FC236}">
                <a16:creationId xmlns:a16="http://schemas.microsoft.com/office/drawing/2014/main" id="{537E43CE-6FB9-40F2-B0C2-A421072CA8EC}"/>
              </a:ext>
            </a:extLst>
          </p:cNvPr>
          <p:cNvSpPr txBox="1">
            <a:spLocks/>
          </p:cNvSpPr>
          <p:nvPr/>
        </p:nvSpPr>
        <p:spPr>
          <a:xfrm>
            <a:off x="7829971" y="3820372"/>
            <a:ext cx="3523827" cy="606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/>
              <a:t>維修員在哪裡新增</a:t>
            </a:r>
            <a:r>
              <a:rPr lang="en-US" altLang="zh-TW" sz="2000" dirty="0"/>
              <a:t>?</a:t>
            </a:r>
            <a:endParaRPr lang="zh-TW" altLang="en-US" sz="2000" dirty="0"/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6389F7DC-8354-45D4-8404-7785AA75DF6A}"/>
              </a:ext>
            </a:extLst>
          </p:cNvPr>
          <p:cNvCxnSpPr>
            <a:cxnSpLocks/>
          </p:cNvCxnSpPr>
          <p:nvPr/>
        </p:nvCxnSpPr>
        <p:spPr>
          <a:xfrm flipV="1">
            <a:off x="2695787" y="4016587"/>
            <a:ext cx="5181600" cy="927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C61305C4-9C5F-466E-8998-53C723BFE804}"/>
              </a:ext>
            </a:extLst>
          </p:cNvPr>
          <p:cNvSpPr txBox="1"/>
          <p:nvPr/>
        </p:nvSpPr>
        <p:spPr>
          <a:xfrm>
            <a:off x="3048000" y="32460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-</a:t>
            </a:r>
            <a:r>
              <a:rPr lang="zh-TW" altLang="en-US" sz="1800" dirty="0"/>
              <a:t>前台</a:t>
            </a:r>
            <a:r>
              <a:rPr lang="en-US" altLang="zh-TW" sz="1800" dirty="0"/>
              <a:t>.</a:t>
            </a:r>
            <a:r>
              <a:rPr lang="zh-TW" altLang="en-US" sz="1800" dirty="0"/>
              <a:t>後台</a:t>
            </a:r>
            <a:r>
              <a:rPr lang="en-US" altLang="zh-TW" sz="1800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707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7012EF-162D-4E90-9C31-C535CF52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目前仍無法大量測試原因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B9CCA7-7218-4240-8019-D7656C819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25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TW" altLang="en-US" dirty="0"/>
              <a:t>系統功能互相串聯</a:t>
            </a:r>
            <a:r>
              <a:rPr lang="en-US" altLang="zh-TW" dirty="0"/>
              <a:t>, </a:t>
            </a:r>
            <a:r>
              <a:rPr lang="zh-TW" altLang="en-US" dirty="0"/>
              <a:t>大致可分為五項</a:t>
            </a:r>
            <a:r>
              <a:rPr lang="en-US" altLang="zh-TW" dirty="0"/>
              <a:t>, </a:t>
            </a:r>
            <a:r>
              <a:rPr lang="zh-TW" altLang="en-US" dirty="0"/>
              <a:t>但目前只有訊息上架是可測</a:t>
            </a:r>
            <a:r>
              <a:rPr lang="en-US" altLang="zh-TW" dirty="0"/>
              <a:t>, </a:t>
            </a:r>
            <a:r>
              <a:rPr lang="zh-TW" altLang="en-US" dirty="0"/>
              <a:t>其他四塊都無法完整走完流程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514350" indent="-514350">
              <a:buFont typeface="+mj-ea"/>
              <a:buAutoNum type="ea1ChtPeriod"/>
            </a:pPr>
            <a:r>
              <a:rPr lang="zh-TW" altLang="en-US" dirty="0"/>
              <a:t>會員註冊</a:t>
            </a:r>
            <a:endParaRPr lang="en-US" altLang="zh-TW" dirty="0"/>
          </a:p>
          <a:p>
            <a:pPr lvl="1"/>
            <a:r>
              <a:rPr lang="zh-TW" altLang="en-US" dirty="0"/>
              <a:t>填寫會員資料無必填欄位</a:t>
            </a:r>
            <a:endParaRPr lang="en-US" altLang="zh-TW" dirty="0"/>
          </a:p>
          <a:p>
            <a:pPr lvl="1"/>
            <a:r>
              <a:rPr lang="zh-TW" altLang="en-US" dirty="0"/>
              <a:t>未顯示客戶編號對應的業務可供選擇</a:t>
            </a:r>
            <a:endParaRPr lang="en-US" altLang="zh-TW" dirty="0"/>
          </a:p>
          <a:p>
            <a:pPr marL="514350" indent="-514350">
              <a:buFont typeface="+mj-ea"/>
              <a:buAutoNum type="ea1ChtPeriod"/>
            </a:pPr>
            <a:r>
              <a:rPr lang="zh-TW" altLang="en-US" dirty="0"/>
              <a:t>產品上架及結帳流程無法完整走一次</a:t>
            </a:r>
            <a:endParaRPr lang="en-US" altLang="zh-TW" dirty="0"/>
          </a:p>
          <a:p>
            <a:pPr lvl="1"/>
            <a:r>
              <a:rPr lang="zh-TW" altLang="en-US" dirty="0"/>
              <a:t>無法結帳</a:t>
            </a:r>
            <a:endParaRPr lang="en-US" altLang="zh-TW" dirty="0"/>
          </a:p>
          <a:p>
            <a:pPr lvl="2"/>
            <a:r>
              <a:rPr lang="zh-TW" altLang="en-US" dirty="0"/>
              <a:t>母會員</a:t>
            </a:r>
            <a:r>
              <a:rPr lang="en-US" altLang="zh-TW" dirty="0"/>
              <a:t>-</a:t>
            </a:r>
            <a:r>
              <a:rPr lang="zh-TW" altLang="en-US" dirty="0"/>
              <a:t>無法查看購物車及結帳</a:t>
            </a:r>
            <a:endParaRPr lang="en-US" altLang="zh-TW" dirty="0"/>
          </a:p>
          <a:p>
            <a:pPr lvl="2"/>
            <a:r>
              <a:rPr lang="zh-TW" altLang="en-US" dirty="0"/>
              <a:t>子會員</a:t>
            </a:r>
            <a:r>
              <a:rPr lang="en-US" altLang="zh-TW" dirty="0"/>
              <a:t>-</a:t>
            </a:r>
            <a:r>
              <a:rPr lang="zh-TW" altLang="en-US" dirty="0"/>
              <a:t>無法查看收藏清單</a:t>
            </a:r>
            <a:endParaRPr lang="en-US" altLang="zh-TW" dirty="0"/>
          </a:p>
          <a:p>
            <a:pPr lvl="2"/>
            <a:r>
              <a:rPr lang="zh-TW" altLang="en-US" dirty="0"/>
              <a:t>產生訂單後，才能測試月結系統</a:t>
            </a:r>
            <a:endParaRPr lang="en-US" altLang="zh-TW" dirty="0"/>
          </a:p>
          <a:p>
            <a:pPr lvl="1"/>
            <a:r>
              <a:rPr lang="zh-TW" altLang="en-US" dirty="0"/>
              <a:t>產品維護及顯示</a:t>
            </a:r>
            <a:endParaRPr lang="en-US" altLang="zh-TW" dirty="0"/>
          </a:p>
          <a:p>
            <a:pPr lvl="2"/>
            <a:r>
              <a:rPr lang="zh-TW" altLang="en-US" dirty="0"/>
              <a:t>產品維護欄位、前台顯示、共契專區顯示問題</a:t>
            </a:r>
            <a:endParaRPr lang="en-US" altLang="zh-TW" dirty="0"/>
          </a:p>
          <a:p>
            <a:pPr lvl="2"/>
            <a:r>
              <a:rPr lang="zh-TW" altLang="en-US" dirty="0"/>
              <a:t>產品加購控制量設定位置</a:t>
            </a:r>
            <a:r>
              <a:rPr lang="en-US" altLang="zh-TW" dirty="0"/>
              <a:t>?</a:t>
            </a:r>
          </a:p>
          <a:p>
            <a:pPr lvl="2"/>
            <a:r>
              <a:rPr lang="zh-TW" altLang="en-US" dirty="0"/>
              <a:t>組合產品設定沒有反應</a:t>
            </a:r>
            <a:endParaRPr lang="en-US" altLang="zh-TW" dirty="0"/>
          </a:p>
          <a:p>
            <a:pPr lvl="1"/>
            <a:r>
              <a:rPr lang="zh-TW" altLang="en-US" dirty="0"/>
              <a:t>結帳及產品維護需正常才能測試促銷是否沒問題</a:t>
            </a:r>
            <a:endParaRPr lang="en-US" altLang="zh-TW" dirty="0"/>
          </a:p>
          <a:p>
            <a:pPr marL="514350" indent="-514350">
              <a:buFont typeface="+mj-ea"/>
              <a:buAutoNum type="ea1ChtPeriod"/>
            </a:pPr>
            <a:r>
              <a:rPr lang="zh-TW" altLang="en-US" dirty="0"/>
              <a:t>報修系統問題</a:t>
            </a:r>
            <a:endParaRPr lang="en-US" altLang="zh-TW" dirty="0"/>
          </a:p>
          <a:p>
            <a:pPr marL="514350" indent="-514350">
              <a:buFont typeface="+mj-ea"/>
              <a:buAutoNum type="ea1ChtPeriod"/>
            </a:pPr>
            <a:r>
              <a:rPr lang="zh-TW" altLang="en-US" dirty="0"/>
              <a:t>線上報備點擊無反應</a:t>
            </a:r>
            <a:endParaRPr lang="en-US" altLang="zh-TW" dirty="0"/>
          </a:p>
          <a:p>
            <a:pPr marL="514350" indent="-514350">
              <a:buFont typeface="+mj-ea"/>
              <a:buAutoNum type="ea1ChtPeriod"/>
            </a:pPr>
            <a:r>
              <a:rPr lang="zh-TW" altLang="en-US" dirty="0"/>
              <a:t>課程與活動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詳細內容將於後面章節敘述</a:t>
            </a:r>
            <a:r>
              <a:rPr lang="en-US" altLang="zh-TW" dirty="0"/>
              <a:t>, </a:t>
            </a:r>
            <a:r>
              <a:rPr lang="zh-TW" altLang="en-US" dirty="0"/>
              <a:t>後台所有帳後皆用</a:t>
            </a:r>
            <a:r>
              <a:rPr lang="en-US" altLang="zh-TW" dirty="0" err="1"/>
              <a:t>adimin</a:t>
            </a:r>
            <a:r>
              <a:rPr lang="en-US" altLang="zh-TW" dirty="0"/>
              <a:t> (</a:t>
            </a:r>
            <a:r>
              <a:rPr lang="zh-TW" altLang="en-US" dirty="0"/>
              <a:t>最高權限帳號測試</a:t>
            </a:r>
            <a:r>
              <a:rPr lang="en-US" altLang="zh-TW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410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BE62C51-BFFE-4B1E-98DA-A2DA26757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316"/>
          <a:stretch/>
        </p:blipFill>
        <p:spPr>
          <a:xfrm>
            <a:off x="6988260" y="2122496"/>
            <a:ext cx="4099455" cy="162266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66AEA4-1A27-4A57-AE4F-008CDD73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577" y="948209"/>
            <a:ext cx="7714497" cy="816909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用</a:t>
            </a:r>
            <a:r>
              <a:rPr lang="en-US" altLang="zh-TW" sz="2000" dirty="0"/>
              <a:t>admin </a:t>
            </a:r>
            <a:r>
              <a:rPr lang="zh-TW" altLang="en-US" sz="2000" dirty="0"/>
              <a:t>最高管理者帳號</a:t>
            </a:r>
            <a:r>
              <a:rPr lang="en-US" altLang="zh-TW" sz="2000" dirty="0"/>
              <a:t>,</a:t>
            </a:r>
            <a:r>
              <a:rPr lang="zh-TW" altLang="en-US" sz="2000" dirty="0"/>
              <a:t>  </a:t>
            </a:r>
            <a:r>
              <a:rPr lang="zh-TW" altLang="en-US" sz="2000" dirty="0">
                <a:hlinkClick r:id="rId3"/>
              </a:rPr>
              <a:t>建立</a:t>
            </a:r>
            <a:r>
              <a:rPr lang="en-US" altLang="zh-TW" sz="2000" dirty="0">
                <a:hlinkClick r:id="rId3"/>
              </a:rPr>
              <a:t>Kayhong@dawningtech.com.tw</a:t>
            </a:r>
            <a:r>
              <a:rPr lang="en-US" altLang="zh-TW" sz="2000" dirty="0"/>
              <a:t>  </a:t>
            </a:r>
          </a:p>
          <a:p>
            <a:r>
              <a:rPr lang="zh-TW" altLang="en-US" sz="2000" dirty="0"/>
              <a:t>選擇啟用</a:t>
            </a:r>
            <a:r>
              <a:rPr lang="en-US" altLang="zh-TW" sz="2000" dirty="0"/>
              <a:t>, </a:t>
            </a:r>
            <a:r>
              <a:rPr lang="zh-TW" altLang="en-US" sz="2000" dirty="0"/>
              <a:t>點擊儲存但在管理者列表卻仍是停用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059834C5-F73A-4C8B-B39B-0A684D32E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48" y="2653986"/>
            <a:ext cx="6149931" cy="411806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7F59193-7977-4202-8253-7C1EED815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5" r="2" b="12658"/>
          <a:stretch/>
        </p:blipFill>
        <p:spPr>
          <a:xfrm>
            <a:off x="1976437" y="4349745"/>
            <a:ext cx="5779864" cy="2287816"/>
          </a:xfrm>
          <a:prstGeom prst="rect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C5D3655-57FB-457E-97ED-723F1787FCCF}"/>
              </a:ext>
            </a:extLst>
          </p:cNvPr>
          <p:cNvCxnSpPr>
            <a:cxnSpLocks/>
          </p:cNvCxnSpPr>
          <p:nvPr/>
        </p:nvCxnSpPr>
        <p:spPr>
          <a:xfrm flipV="1">
            <a:off x="3921760" y="4206153"/>
            <a:ext cx="670560" cy="193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內容版面配置區 2">
            <a:extLst>
              <a:ext uri="{FF2B5EF4-FFF2-40B4-BE49-F238E27FC236}">
                <a16:creationId xmlns:a16="http://schemas.microsoft.com/office/drawing/2014/main" id="{A6293EA1-37F5-41EF-AAC8-C6795720BC74}"/>
              </a:ext>
            </a:extLst>
          </p:cNvPr>
          <p:cNvSpPr txBox="1">
            <a:spLocks/>
          </p:cNvSpPr>
          <p:nvPr/>
        </p:nvSpPr>
        <p:spPr>
          <a:xfrm>
            <a:off x="6529192" y="3806598"/>
            <a:ext cx="5207706" cy="42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/>
              <a:t>報增業務窗口或技術窗口</a:t>
            </a:r>
            <a:r>
              <a:rPr lang="en-US" altLang="zh-TW" sz="1800" dirty="0"/>
              <a:t>, </a:t>
            </a:r>
            <a:r>
              <a:rPr lang="zh-TW" altLang="en-US" sz="1800" dirty="0"/>
              <a:t>都在管理者列表增加</a:t>
            </a:r>
            <a:r>
              <a:rPr lang="en-US" altLang="zh-TW" sz="1800" dirty="0"/>
              <a:t>?</a:t>
            </a:r>
            <a:endParaRPr lang="zh-TW" altLang="en-US" sz="1800" dirty="0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24B43DF6-74B6-4245-9AAE-7B8A4A783ADB}"/>
              </a:ext>
            </a:extLst>
          </p:cNvPr>
          <p:cNvCxnSpPr>
            <a:cxnSpLocks/>
          </p:cNvCxnSpPr>
          <p:nvPr/>
        </p:nvCxnSpPr>
        <p:spPr>
          <a:xfrm flipH="1">
            <a:off x="853440" y="3963071"/>
            <a:ext cx="5747697" cy="241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1FC79C5A-F4E1-49B2-826D-CC4A04E7EE87}"/>
              </a:ext>
            </a:extLst>
          </p:cNvPr>
          <p:cNvCxnSpPr>
            <a:cxnSpLocks/>
          </p:cNvCxnSpPr>
          <p:nvPr/>
        </p:nvCxnSpPr>
        <p:spPr>
          <a:xfrm flipH="1">
            <a:off x="4704558" y="1776440"/>
            <a:ext cx="1246387" cy="224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7AC2010B-4875-4F1A-BBDD-543EDED0ABF5}"/>
              </a:ext>
            </a:extLst>
          </p:cNvPr>
          <p:cNvCxnSpPr>
            <a:cxnSpLocks/>
          </p:cNvCxnSpPr>
          <p:nvPr/>
        </p:nvCxnSpPr>
        <p:spPr>
          <a:xfrm flipV="1">
            <a:off x="5432213" y="3269237"/>
            <a:ext cx="3549227" cy="521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FB3BAF05-29B4-4A72-930E-BABDE678C994}"/>
              </a:ext>
            </a:extLst>
          </p:cNvPr>
          <p:cNvSpPr/>
          <p:nvPr/>
        </p:nvSpPr>
        <p:spPr>
          <a:xfrm>
            <a:off x="5019040" y="3745163"/>
            <a:ext cx="405867" cy="13195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F11C57B-31CD-4031-A444-92689AA48C25}"/>
              </a:ext>
            </a:extLst>
          </p:cNvPr>
          <p:cNvSpPr/>
          <p:nvPr/>
        </p:nvSpPr>
        <p:spPr>
          <a:xfrm>
            <a:off x="9150773" y="3149600"/>
            <a:ext cx="341648" cy="2032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C34901B-8733-4580-B41B-9904F07FFEE0}"/>
              </a:ext>
            </a:extLst>
          </p:cNvPr>
          <p:cNvSpPr/>
          <p:nvPr/>
        </p:nvSpPr>
        <p:spPr>
          <a:xfrm>
            <a:off x="3600027" y="6143414"/>
            <a:ext cx="484293" cy="176198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3FDD0E50-0912-4F8F-82C5-63E16B214954}"/>
              </a:ext>
            </a:extLst>
          </p:cNvPr>
          <p:cNvSpPr/>
          <p:nvPr/>
        </p:nvSpPr>
        <p:spPr>
          <a:xfrm>
            <a:off x="4350173" y="3985714"/>
            <a:ext cx="484293" cy="176198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739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0C9B5D-B7B9-47B3-A67B-ED1535CC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</a:t>
            </a:r>
            <a:r>
              <a:rPr lang="zh-TW" altLang="en-US" sz="4400" dirty="0"/>
              <a:t>線上報備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9646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, 桌 的圖片&#10;&#10;自動產生的描述">
            <a:extLst>
              <a:ext uri="{FF2B5EF4-FFF2-40B4-BE49-F238E27FC236}">
                <a16:creationId xmlns:a16="http://schemas.microsoft.com/office/drawing/2014/main" id="{CF273F2F-DE38-4EAC-AA9C-BDA8637AB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36" y="1782981"/>
            <a:ext cx="6231275" cy="4361892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15A1A3F-3F2D-4BE6-8742-DBCF4BE5A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192" y="3511737"/>
            <a:ext cx="3063494" cy="393202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點擊新增報備</a:t>
            </a:r>
            <a:r>
              <a:rPr lang="en-US" altLang="zh-TW" sz="2000" dirty="0"/>
              <a:t>, </a:t>
            </a:r>
            <a:r>
              <a:rPr lang="zh-TW" altLang="en-US" sz="2000" dirty="0"/>
              <a:t>無反應</a:t>
            </a:r>
            <a:endParaRPr 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43913F-2D19-4A7A-A7C1-01DDDC7A3E7E}"/>
              </a:ext>
            </a:extLst>
          </p:cNvPr>
          <p:cNvSpPr/>
          <p:nvPr/>
        </p:nvSpPr>
        <p:spPr>
          <a:xfrm>
            <a:off x="5825067" y="3515360"/>
            <a:ext cx="735124" cy="335187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D6E46327-87D8-4969-ACD8-DD182D7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線上報備無反應</a:t>
            </a:r>
          </a:p>
        </p:txBody>
      </p:sp>
    </p:spTree>
    <p:extLst>
      <p:ext uri="{BB962C8B-B14F-4D97-AF65-F5344CB8AC3E}">
        <p14:creationId xmlns:p14="http://schemas.microsoft.com/office/powerpoint/2010/main" val="107289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15E17-7343-4CBA-9068-AEAAE78B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線上報備</a:t>
            </a:r>
            <a:r>
              <a:rPr lang="en-US" altLang="zh-TW" sz="3600" dirty="0"/>
              <a:t>-</a:t>
            </a:r>
            <a:r>
              <a:rPr lang="zh-TW" altLang="en-US" sz="3600" dirty="0"/>
              <a:t>後台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481811-F7E7-4E24-83B2-663CEF1D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623107" cy="4393982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新增報備應為獨立一區</a:t>
            </a:r>
            <a:r>
              <a:rPr lang="en-US" altLang="zh-TW" sz="2000" dirty="0"/>
              <a:t>, </a:t>
            </a:r>
            <a:r>
              <a:rPr lang="zh-TW" altLang="en-US" sz="2000" dirty="0"/>
              <a:t>不在共契區內</a:t>
            </a:r>
            <a:r>
              <a:rPr lang="en-US" sz="2000" dirty="0"/>
              <a:t> 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9F91152-5BBD-48BA-B058-7B5F3BA06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773" y="2227053"/>
            <a:ext cx="6253212" cy="134966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90BB68A-2243-4351-B2EC-A06697B0A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086" y="0"/>
            <a:ext cx="3350209" cy="689578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34B3517-D992-405A-BCC9-F23BC6DF1522}"/>
              </a:ext>
            </a:extLst>
          </p:cNvPr>
          <p:cNvSpPr/>
          <p:nvPr/>
        </p:nvSpPr>
        <p:spPr>
          <a:xfrm>
            <a:off x="7054883" y="182880"/>
            <a:ext cx="3592797" cy="6570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3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A70156-8799-4C8F-A5CB-E9019559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(</a:t>
            </a:r>
            <a:r>
              <a:rPr lang="zh-TW" altLang="en-US" sz="4400" dirty="0"/>
              <a:t>五</a:t>
            </a:r>
            <a:r>
              <a:rPr lang="en-US" altLang="zh-TW" sz="4400" dirty="0"/>
              <a:t>)</a:t>
            </a:r>
            <a:r>
              <a:rPr lang="zh-TW" altLang="en-US" sz="4400" dirty="0"/>
              <a:t>課程活動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2C5580-C84B-45A3-B4DD-6A4256A3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41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5786817-5859-4567-8090-4206A44D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場次圖片未顯示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0FCB170-E890-40FC-A3BB-D560F7016BD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2981"/>
            <a:ext cx="6253214" cy="348616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DC62A9-026E-4E75-8C56-4CE0FF0F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585" y="1779204"/>
            <a:ext cx="4663385" cy="193530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zh-TW" sz="1800" dirty="0">
                <a:effectLst/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在設定的圖片</a:t>
            </a:r>
            <a:r>
              <a:rPr lang="en-US" altLang="zh-TW" sz="1800" dirty="0">
                <a:effectLst/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, </a:t>
            </a:r>
            <a:r>
              <a:rPr lang="zh-TW" altLang="zh-TW" sz="1800" dirty="0">
                <a:effectLst/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前台前看不到</a:t>
            </a:r>
            <a:endParaRPr lang="en-US" altLang="zh-TW" sz="1800" dirty="0">
              <a:effectLst/>
              <a:latin typeface="Trebuchet MS" panose="020B0603020202020204" pitchFamily="34" charset="0"/>
              <a:ea typeface="微軟正黑體" panose="020B0604030504040204" pitchFamily="34" charset="-120"/>
              <a:cs typeface="Trebuchet MS" panose="020B0603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zh-TW" sz="1800" dirty="0">
                <a:effectLst/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(</a:t>
            </a:r>
            <a:r>
              <a:rPr lang="zh-TW" altLang="zh-TW" sz="1800" dirty="0">
                <a:effectLst/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黃色螢光筆有上傳成功</a:t>
            </a:r>
            <a:r>
              <a:rPr lang="en-US" altLang="zh-TW" sz="1800" dirty="0">
                <a:effectLst/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, </a:t>
            </a:r>
            <a:r>
              <a:rPr lang="zh-TW" altLang="en-US" sz="1800" dirty="0">
                <a:effectLst/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但前台看不到圖片</a:t>
            </a:r>
            <a:r>
              <a:rPr lang="en-US" altLang="zh-TW" sz="1800" dirty="0">
                <a:effectLst/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是有特定圖片大小</a:t>
            </a:r>
            <a:r>
              <a:rPr lang="en-US" altLang="zh-TW" sz="1800" dirty="0"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? </a:t>
            </a:r>
            <a:r>
              <a: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  <a:cs typeface="Trebuchet MS" panose="020B0603020202020204" pitchFamily="34" charset="0"/>
              </a:rPr>
              <a:t>但操作手冊未有此塊說明</a:t>
            </a:r>
            <a:endParaRPr lang="zh-TW" altLang="zh-TW" sz="1800" dirty="0">
              <a:effectLst/>
              <a:latin typeface="Trebuchet MS" panose="020B0603020202020204" pitchFamily="34" charset="0"/>
              <a:ea typeface="微軟正黑體" panose="020B0604030504040204" pitchFamily="34" charset="-120"/>
              <a:cs typeface="Trebuchet MS" panose="020B0603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圖片 18" descr="一張含有 文字 的圖片&#10;&#10;自動產生的描述">
            <a:extLst>
              <a:ext uri="{FF2B5EF4-FFF2-40B4-BE49-F238E27FC236}">
                <a16:creationId xmlns:a16="http://schemas.microsoft.com/office/drawing/2014/main" id="{B16B391F-840E-4230-8E35-FE5455BB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81" y="3906860"/>
            <a:ext cx="4050829" cy="24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CF22204-1506-417D-9B56-65D4C231F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681" y="3906860"/>
            <a:ext cx="4320599" cy="26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2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6C249F7-D27C-4525-A32B-EBEE6776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活動場次及報名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8F626F-24F6-4626-815C-77BC0AFF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2981"/>
            <a:ext cx="6253214" cy="428345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783D09-A6BE-4174-ABAD-E5D997C46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920" y="1782981"/>
            <a:ext cx="4314611" cy="1598279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rPr>
              <a:t>點擊線活動名稱</a:t>
            </a:r>
            <a:r>
              <a:rPr lang="en-US" altLang="zh-TW" sz="1800" dirty="0">
                <a:latin typeface="Trebuchet MS" panose="020B0603020202020204" pitchFamily="34" charset="0"/>
                <a:ea typeface="微軟正黑體" panose="020B0604030504040204" pitchFamily="34" charset="-120"/>
              </a:rPr>
              <a:t>,</a:t>
            </a:r>
            <a:r>
              <a: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rPr>
              <a:t>不會顯示活動訊息</a:t>
            </a:r>
            <a:endParaRPr lang="en-US" altLang="zh-TW" sz="1800" dirty="0">
              <a:latin typeface="Trebuchet MS" panose="020B0603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rPr>
              <a:t>點擊我要報名</a:t>
            </a:r>
            <a:r>
              <a:rPr lang="en-US" altLang="zh-TW" sz="1800" dirty="0">
                <a:latin typeface="Trebuchet MS" panose="020B0603020202020204" pitchFamily="34" charset="0"/>
                <a:ea typeface="微軟正黑體" panose="020B0604030504040204" pitchFamily="34" charset="-120"/>
              </a:rPr>
              <a:t>, </a:t>
            </a:r>
            <a:r>
              <a: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rPr>
              <a:t>沒有帶出會員基本資料</a:t>
            </a:r>
            <a:endParaRPr lang="en-US" altLang="zh-TW" sz="1800" dirty="0">
              <a:latin typeface="Trebuchet MS" panose="020B0603020202020204" pitchFamily="34" charset="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rPr>
              <a:t>場次名稱在後台找不到設定的地方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rPr>
              <a:t>職務性質應為下拉選單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圖片 20" descr="一張含有 文字 的圖片&#10;&#10;自動產生的描述">
            <a:extLst>
              <a:ext uri="{FF2B5EF4-FFF2-40B4-BE49-F238E27FC236}">
                <a16:creationId xmlns:a16="http://schemas.microsoft.com/office/drawing/2014/main" id="{BFA63CAA-6E4D-4F33-8916-24DEB40F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47" y="3476741"/>
            <a:ext cx="4841801" cy="31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8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E6D49-18E3-436E-A596-1949E57C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一、會員註冊問題</a:t>
            </a:r>
          </a:p>
        </p:txBody>
      </p:sp>
    </p:spTree>
    <p:extLst>
      <p:ext uri="{BB962C8B-B14F-4D97-AF65-F5344CB8AC3E}">
        <p14:creationId xmlns:p14="http://schemas.microsoft.com/office/powerpoint/2010/main" val="40801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4854C40-4705-4D16-9DA0-152702BAA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7"/>
          <a:stretch/>
        </p:blipFill>
        <p:spPr>
          <a:xfrm>
            <a:off x="5315097" y="202692"/>
            <a:ext cx="4881887" cy="33649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D8B8CE3-15EA-4B2F-9A56-BEE1CD84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會員註冊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82CCB4-BCDF-47A6-9C91-316AB758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480"/>
            <a:ext cx="4363387" cy="79814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目前欄位都沒設必填</a:t>
            </a:r>
            <a:endParaRPr lang="en-US" altLang="zh-TW" sz="2000" dirty="0"/>
          </a:p>
          <a:p>
            <a:r>
              <a:rPr lang="zh-TW" altLang="en-US" sz="2000" dirty="0"/>
              <a:t>填統編後，未自動帶出對應業務</a:t>
            </a:r>
            <a:endParaRPr lang="en-US" altLang="zh-TW" sz="2000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847A0EE-CEA2-40D2-A95C-0886490F96D9}"/>
              </a:ext>
            </a:extLst>
          </p:cNvPr>
          <p:cNvGrpSpPr/>
          <p:nvPr/>
        </p:nvGrpSpPr>
        <p:grpSpPr>
          <a:xfrm>
            <a:off x="787871" y="2142736"/>
            <a:ext cx="4151535" cy="3812796"/>
            <a:chOff x="879622" y="2033723"/>
            <a:chExt cx="4151535" cy="381279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355A026-85CB-4C07-80F8-BAEC741BD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9622" y="2033723"/>
              <a:ext cx="3840805" cy="381279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8127256-8FAF-4D32-A56E-1E1A39A6A0CF}"/>
                </a:ext>
              </a:extLst>
            </p:cNvPr>
            <p:cNvSpPr/>
            <p:nvPr/>
          </p:nvSpPr>
          <p:spPr>
            <a:xfrm>
              <a:off x="1193653" y="5413539"/>
              <a:ext cx="3072984" cy="419152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FAE39F1-81F3-4F2E-A6B4-7FC5A71C7089}"/>
                </a:ext>
              </a:extLst>
            </p:cNvPr>
            <p:cNvSpPr txBox="1"/>
            <p:nvPr/>
          </p:nvSpPr>
          <p:spPr>
            <a:xfrm>
              <a:off x="1433697" y="5463359"/>
              <a:ext cx="3597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填入統一編號</a:t>
              </a:r>
              <a:r>
                <a:rPr lang="en-US" altLang="zh-TW" dirty="0">
                  <a:solidFill>
                    <a:srgbClr val="FF0000"/>
                  </a:solidFill>
                </a:rPr>
                <a:t>,</a:t>
              </a:r>
              <a:r>
                <a:rPr lang="zh-TW" altLang="en-US" dirty="0">
                  <a:solidFill>
                    <a:srgbClr val="FF0000"/>
                  </a:solidFill>
                </a:rPr>
                <a:t>未顯示對應的業務 </a:t>
              </a:r>
              <a:endParaRPr lang="en-US" altLang="zh-TW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AEBF09D-1179-42C7-870D-EC538721BF92}"/>
              </a:ext>
            </a:extLst>
          </p:cNvPr>
          <p:cNvSpPr txBox="1"/>
          <p:nvPr/>
        </p:nvSpPr>
        <p:spPr>
          <a:xfrm>
            <a:off x="6985915" y="60468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┌</a:t>
            </a:r>
            <a:endParaRPr lang="en-US" altLang="zh-TW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D42694A-69E0-40A5-8E99-5AC4A5720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6"/>
          <a:stretch/>
        </p:blipFill>
        <p:spPr>
          <a:xfrm>
            <a:off x="7116275" y="2275656"/>
            <a:ext cx="4481721" cy="43457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702F784-F9A5-43BD-AD65-F0C09BA5D5F2}"/>
              </a:ext>
            </a:extLst>
          </p:cNvPr>
          <p:cNvSpPr/>
          <p:nvPr/>
        </p:nvSpPr>
        <p:spPr>
          <a:xfrm>
            <a:off x="6096000" y="441864"/>
            <a:ext cx="3939915" cy="42756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6D4FD17D-24AA-4548-AE38-D5F9B80D3E56}"/>
              </a:ext>
            </a:extLst>
          </p:cNvPr>
          <p:cNvSpPr txBox="1">
            <a:spLocks/>
          </p:cNvSpPr>
          <p:nvPr/>
        </p:nvSpPr>
        <p:spPr>
          <a:xfrm>
            <a:off x="2757712" y="6193796"/>
            <a:ext cx="4363387" cy="427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rgbClr val="FF0000"/>
                </a:solidFill>
              </a:rPr>
              <a:t>業務及對應客戶表應於哪裡上傳？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9D014DF-DAE8-4BC3-9CE7-3CAD082A7775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939406" y="5468941"/>
            <a:ext cx="2564657" cy="72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22A0E76-B482-41A7-B9E2-7134F438E195}"/>
              </a:ext>
            </a:extLst>
          </p:cNvPr>
          <p:cNvCxnSpPr>
            <a:stCxn id="21" idx="1"/>
          </p:cNvCxnSpPr>
          <p:nvPr/>
        </p:nvCxnSpPr>
        <p:spPr>
          <a:xfrm flipH="1">
            <a:off x="3125449" y="655647"/>
            <a:ext cx="2970551" cy="253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EA10F212-3E6B-4446-9C65-30650D1A795C}"/>
              </a:ext>
            </a:extLst>
          </p:cNvPr>
          <p:cNvSpPr/>
          <p:nvPr/>
        </p:nvSpPr>
        <p:spPr>
          <a:xfrm>
            <a:off x="894537" y="2533880"/>
            <a:ext cx="3597459" cy="189439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5A8E023-9DF2-4115-B7AF-655581DE1A08}"/>
              </a:ext>
            </a:extLst>
          </p:cNvPr>
          <p:cNvSpPr/>
          <p:nvPr/>
        </p:nvSpPr>
        <p:spPr>
          <a:xfrm>
            <a:off x="7504063" y="4521746"/>
            <a:ext cx="3597459" cy="189439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9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82656C-4924-4E8F-A143-37659B4E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二、產品上架及結帳流程無法完整走一次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AD2F45-552F-4960-87E5-CE4CF9BD6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/>
              <a:t>無法結帳</a:t>
            </a:r>
            <a:endParaRPr lang="en-US" altLang="zh-TW" dirty="0"/>
          </a:p>
          <a:p>
            <a:pPr lvl="2"/>
            <a:r>
              <a:rPr lang="zh-TW" altLang="en-US" dirty="0"/>
              <a:t>母會員</a:t>
            </a:r>
            <a:r>
              <a:rPr lang="en-US" altLang="zh-TW" dirty="0"/>
              <a:t>-</a:t>
            </a:r>
            <a:r>
              <a:rPr lang="zh-TW" altLang="en-US" dirty="0"/>
              <a:t>無法查看購物車及結帳</a:t>
            </a:r>
            <a:endParaRPr lang="en-US" altLang="zh-TW" dirty="0"/>
          </a:p>
          <a:p>
            <a:pPr lvl="2"/>
            <a:r>
              <a:rPr lang="zh-TW" altLang="en-US" dirty="0"/>
              <a:t>子會員</a:t>
            </a:r>
            <a:r>
              <a:rPr lang="en-US" altLang="zh-TW" dirty="0"/>
              <a:t>-</a:t>
            </a:r>
            <a:r>
              <a:rPr lang="zh-TW" altLang="en-US" dirty="0"/>
              <a:t>無法查看收藏清單</a:t>
            </a:r>
            <a:endParaRPr lang="en-US" altLang="zh-TW" dirty="0"/>
          </a:p>
          <a:p>
            <a:pPr lvl="2"/>
            <a:r>
              <a:rPr lang="zh-TW" altLang="en-US" dirty="0"/>
              <a:t>產生訂單後，才能測試月結系統</a:t>
            </a:r>
            <a:endParaRPr lang="en-US" altLang="zh-TW" dirty="0"/>
          </a:p>
          <a:p>
            <a:pPr lvl="1"/>
            <a:r>
              <a:rPr lang="zh-TW" altLang="en-US" dirty="0"/>
              <a:t>產品維護及顯示</a:t>
            </a:r>
            <a:endParaRPr lang="en-US" altLang="zh-TW" dirty="0"/>
          </a:p>
          <a:p>
            <a:pPr lvl="2"/>
            <a:r>
              <a:rPr lang="zh-TW" altLang="en-US" dirty="0"/>
              <a:t>產品維護欄位有誤</a:t>
            </a:r>
            <a:endParaRPr lang="en-US" altLang="zh-TW" dirty="0"/>
          </a:p>
          <a:p>
            <a:pPr lvl="2"/>
            <a:r>
              <a:rPr lang="zh-TW" altLang="en-US" dirty="0"/>
              <a:t>產品加購控制量設定位置</a:t>
            </a:r>
            <a:r>
              <a:rPr lang="en-US" altLang="zh-TW" dirty="0"/>
              <a:t>?</a:t>
            </a:r>
          </a:p>
          <a:p>
            <a:pPr lvl="2"/>
            <a:r>
              <a:rPr lang="zh-TW" altLang="en-US" dirty="0"/>
              <a:t>組合產品設定沒有反應</a:t>
            </a:r>
            <a:endParaRPr lang="en-US" altLang="zh-TW" dirty="0"/>
          </a:p>
          <a:p>
            <a:pPr lvl="1"/>
            <a:r>
              <a:rPr lang="zh-TW" altLang="en-US" dirty="0"/>
              <a:t>購物車及產品維護需正常才能測試促銷是否沒問題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406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BC9657-6D25-4DBA-B684-C7E01208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無法結帳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3F3D1A-902B-4864-AFF9-52B1A42B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母會員</a:t>
            </a:r>
            <a:r>
              <a:rPr lang="en-US" altLang="zh-TW" dirty="0"/>
              <a:t>-</a:t>
            </a:r>
            <a:r>
              <a:rPr lang="zh-TW" altLang="en-US" dirty="0"/>
              <a:t>無法查看購物車及結帳</a:t>
            </a:r>
            <a:endParaRPr lang="en-US" altLang="zh-TW" dirty="0"/>
          </a:p>
          <a:p>
            <a:r>
              <a:rPr lang="zh-TW" altLang="en-US" dirty="0"/>
              <a:t>子會員</a:t>
            </a:r>
            <a:r>
              <a:rPr lang="en-US" altLang="zh-TW" dirty="0"/>
              <a:t>-</a:t>
            </a:r>
            <a:r>
              <a:rPr lang="zh-TW" altLang="en-US" dirty="0"/>
              <a:t>無法查看收藏清單</a:t>
            </a:r>
            <a:endParaRPr lang="en-US" altLang="zh-TW" dirty="0"/>
          </a:p>
          <a:p>
            <a:r>
              <a:rPr lang="zh-TW" altLang="en-US" dirty="0"/>
              <a:t>產生訂單後，才能測試月結系統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96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2FAE56-104C-4449-B2CA-71059105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無法完成結帳</a:t>
            </a:r>
            <a:r>
              <a:rPr lang="en-US" altLang="zh-TW" sz="3600" dirty="0"/>
              <a:t>-</a:t>
            </a:r>
            <a:r>
              <a:rPr lang="zh-TW" altLang="en-US" sz="3600" dirty="0"/>
              <a:t>母會員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CB34C6-4669-49E8-9659-04DB0420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256" y="1782981"/>
            <a:ext cx="4774367" cy="564350"/>
          </a:xfrm>
        </p:spPr>
        <p:txBody>
          <a:bodyPr>
            <a:normAutofit fontScale="92500"/>
          </a:bodyPr>
          <a:lstStyle/>
          <a:p>
            <a:r>
              <a:rPr lang="zh-TW" altLang="en-US" sz="2000" dirty="0"/>
              <a:t>母會員加入購物車後</a:t>
            </a:r>
            <a:r>
              <a:rPr lang="en-US" altLang="zh-TW" sz="2000" dirty="0"/>
              <a:t>, </a:t>
            </a:r>
            <a:r>
              <a:rPr lang="zh-TW" altLang="en-US" sz="2000" dirty="0"/>
              <a:t>點擊購物車無反應</a:t>
            </a:r>
            <a:endParaRPr lang="en-US" altLang="zh-TW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D7D5735-61DD-41D1-9AE1-2B693BDA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1" y="1725073"/>
            <a:ext cx="5274928" cy="351661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70F2A21-37F8-4D08-8DC9-4AC9EB9BDA60}"/>
              </a:ext>
            </a:extLst>
          </p:cNvPr>
          <p:cNvSpPr/>
          <p:nvPr/>
        </p:nvSpPr>
        <p:spPr>
          <a:xfrm>
            <a:off x="5145869" y="1935308"/>
            <a:ext cx="843870" cy="505888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1D6DE6-B75D-4EED-8253-DB894225D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142" y="3331056"/>
            <a:ext cx="6253214" cy="311097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938234F7-5E38-449C-B69D-7596FD8ECDD8}"/>
              </a:ext>
            </a:extLst>
          </p:cNvPr>
          <p:cNvSpPr/>
          <p:nvPr/>
        </p:nvSpPr>
        <p:spPr>
          <a:xfrm>
            <a:off x="8183709" y="3331054"/>
            <a:ext cx="635171" cy="405271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11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BB7751-5CBB-4796-A5DE-966408F7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無法</a:t>
            </a:r>
            <a:r>
              <a:rPr lang="zh-TW" altLang="en-US" dirty="0"/>
              <a:t>加入我的最愛</a:t>
            </a:r>
            <a:r>
              <a:rPr lang="en-US" altLang="zh-TW" dirty="0"/>
              <a:t>-</a:t>
            </a:r>
            <a:r>
              <a:rPr lang="zh-TW" altLang="en-US" dirty="0"/>
              <a:t>子會員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F857DD-38B0-4B2B-A8C7-84B8E00B9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4" t="9626" r="66" b="7302"/>
          <a:stretch/>
        </p:blipFill>
        <p:spPr>
          <a:xfrm>
            <a:off x="817548" y="2145170"/>
            <a:ext cx="5763718" cy="366351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29597A-65C8-4C70-AFF7-826611FD45E0}"/>
              </a:ext>
            </a:extLst>
          </p:cNvPr>
          <p:cNvSpPr/>
          <p:nvPr/>
        </p:nvSpPr>
        <p:spPr>
          <a:xfrm>
            <a:off x="5624386" y="2154790"/>
            <a:ext cx="843870" cy="358187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7AECC52-D206-4CB7-9862-158B53512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57" y="3693453"/>
            <a:ext cx="4482873" cy="274636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17207A-5C45-4CFD-B625-7E60AA224C5D}"/>
              </a:ext>
            </a:extLst>
          </p:cNvPr>
          <p:cNvSpPr/>
          <p:nvPr/>
        </p:nvSpPr>
        <p:spPr>
          <a:xfrm>
            <a:off x="6940396" y="4628541"/>
            <a:ext cx="4382233" cy="98527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9A343BBE-0907-4B46-ACC0-D2AA09D0B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757" y="2853634"/>
            <a:ext cx="4774367" cy="56435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成功加入子會員，但我的收藏是無內容</a:t>
            </a:r>
            <a:endParaRPr lang="en-US" altLang="zh-TW" sz="20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0F6AE82-1971-46BA-AA72-FA72E1C91A87}"/>
              </a:ext>
            </a:extLst>
          </p:cNvPr>
          <p:cNvCxnSpPr>
            <a:stCxn id="9" idx="2"/>
          </p:cNvCxnSpPr>
          <p:nvPr/>
        </p:nvCxnSpPr>
        <p:spPr>
          <a:xfrm flipH="1">
            <a:off x="9081193" y="3417984"/>
            <a:ext cx="145748" cy="1210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55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E6D49-18E3-436E-A596-1949E57C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產品維護及顯示</a:t>
            </a:r>
          </a:p>
        </p:txBody>
      </p:sp>
    </p:spTree>
    <p:extLst>
      <p:ext uri="{BB962C8B-B14F-4D97-AF65-F5344CB8AC3E}">
        <p14:creationId xmlns:p14="http://schemas.microsoft.com/office/powerpoint/2010/main" val="21929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寬螢幕</PresentationFormat>
  <Paragraphs>118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Office 佈景主題</vt:lpstr>
      <vt:lpstr>B2B網站問題</vt:lpstr>
      <vt:lpstr>目前仍無法大量測試原因:</vt:lpstr>
      <vt:lpstr>一、會員註冊問題</vt:lpstr>
      <vt:lpstr>會員註冊 </vt:lpstr>
      <vt:lpstr>二、產品上架及結帳流程無法完整走一次</vt:lpstr>
      <vt:lpstr>(一)無法結帳</vt:lpstr>
      <vt:lpstr>無法完成結帳-母會員</vt:lpstr>
      <vt:lpstr>無法加入我的最愛-子會員</vt:lpstr>
      <vt:lpstr>(二)產品維護及顯示</vt:lpstr>
      <vt:lpstr>產品頁面</vt:lpstr>
      <vt:lpstr>產品維護後台-1</vt:lpstr>
      <vt:lpstr>產品維護後台-2</vt:lpstr>
      <vt:lpstr>產品維護後台-3</vt:lpstr>
      <vt:lpstr>產品頁面示意圖</vt:lpstr>
      <vt:lpstr>台銀集中採購專區</vt:lpstr>
      <vt:lpstr>組合產品無反應</vt:lpstr>
      <vt:lpstr>(三)報修系統</vt:lpstr>
      <vt:lpstr>線上報修-前台.後台1</vt:lpstr>
      <vt:lpstr>線上報修-前台.後台2</vt:lpstr>
      <vt:lpstr>PowerPoint 簡報</vt:lpstr>
      <vt:lpstr>四、線上報備</vt:lpstr>
      <vt:lpstr>線上報備無反應</vt:lpstr>
      <vt:lpstr>線上報備-後台</vt:lpstr>
      <vt:lpstr>(五)課程活動</vt:lpstr>
      <vt:lpstr>場次圖片未顯示</vt:lpstr>
      <vt:lpstr>活動場次及報名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Kay Hong 洪霈穎</dc:creator>
  <cp:lastModifiedBy>徐師庸</cp:lastModifiedBy>
  <cp:revision>56</cp:revision>
  <dcterms:created xsi:type="dcterms:W3CDTF">2021-05-22T08:22:16Z</dcterms:created>
  <dcterms:modified xsi:type="dcterms:W3CDTF">2021-06-01T01:49:23Z</dcterms:modified>
</cp:coreProperties>
</file>